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0264100" cy="42799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E6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4677"/>
  </p:normalViewPr>
  <p:slideViewPr>
    <p:cSldViewPr>
      <p:cViewPr>
        <p:scale>
          <a:sx n="90" d="100"/>
          <a:sy n="90" d="100"/>
        </p:scale>
        <p:origin x="1312" y="-123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image" Target="../media/image2.emf"/><Relationship Id="rId1" Type="http://schemas.openxmlformats.org/officeDocument/2006/relationships/image" Target="../media/image1.png"/><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 Id="rId9"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7D1E1A-4DEA-CC41-98E6-C47FA7D3BEBB}" type="datetimeFigureOut">
              <a:rPr lang="en-US" smtClean="0"/>
              <a:t>5/17/18</a:t>
            </a:fld>
            <a:endParaRPr lang="en-US"/>
          </a:p>
        </p:txBody>
      </p:sp>
      <p:sp>
        <p:nvSpPr>
          <p:cNvPr id="4" name="Slide Image Placehold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DC6981-8BDE-2442-B713-604DCBD51A89}" type="slidenum">
              <a:rPr lang="en-US" smtClean="0"/>
              <a:t>‹#›</a:t>
            </a:fld>
            <a:endParaRPr lang="en-US"/>
          </a:p>
        </p:txBody>
      </p:sp>
    </p:spTree>
    <p:extLst>
      <p:ext uri="{BB962C8B-B14F-4D97-AF65-F5344CB8AC3E}">
        <p14:creationId xmlns:p14="http://schemas.microsoft.com/office/powerpoint/2010/main" val="40099999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DC6981-8BDE-2442-B713-604DCBD51A89}" type="slidenum">
              <a:rPr lang="en-US" smtClean="0"/>
              <a:t>1</a:t>
            </a:fld>
            <a:endParaRPr lang="en-US"/>
          </a:p>
        </p:txBody>
      </p:sp>
    </p:spTree>
    <p:extLst>
      <p:ext uri="{BB962C8B-B14F-4D97-AF65-F5344CB8AC3E}">
        <p14:creationId xmlns:p14="http://schemas.microsoft.com/office/powerpoint/2010/main" val="865106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5/17/18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3.emf"/><Relationship Id="rId18" Type="http://schemas.openxmlformats.org/officeDocument/2006/relationships/oleObject" Target="../embeddings/oleObject6.bin"/><Relationship Id="rId26" Type="http://schemas.openxmlformats.org/officeDocument/2006/relationships/image" Target="../media/image14.png"/><Relationship Id="rId3" Type="http://schemas.openxmlformats.org/officeDocument/2006/relationships/notesSlide" Target="../notesSlides/notesSlide1.xml"/><Relationship Id="rId21" Type="http://schemas.openxmlformats.org/officeDocument/2006/relationships/image" Target="../media/image7.emf"/><Relationship Id="rId7" Type="http://schemas.openxmlformats.org/officeDocument/2006/relationships/image" Target="../media/image13.tiff"/><Relationship Id="rId12" Type="http://schemas.openxmlformats.org/officeDocument/2006/relationships/oleObject" Target="../embeddings/oleObject3.bin"/><Relationship Id="rId17" Type="http://schemas.openxmlformats.org/officeDocument/2006/relationships/image" Target="../media/image5.emf"/><Relationship Id="rId25" Type="http://schemas.openxmlformats.org/officeDocument/2006/relationships/image" Target="../media/image9.emf"/><Relationship Id="rId2" Type="http://schemas.openxmlformats.org/officeDocument/2006/relationships/slideLayout" Target="../slideLayouts/slideLayout1.xml"/><Relationship Id="rId16" Type="http://schemas.openxmlformats.org/officeDocument/2006/relationships/oleObject" Target="../embeddings/oleObject5.bin"/><Relationship Id="rId20" Type="http://schemas.openxmlformats.org/officeDocument/2006/relationships/oleObject" Target="../embeddings/oleObject7.bin"/><Relationship Id="rId29" Type="http://schemas.openxmlformats.org/officeDocument/2006/relationships/image" Target="../media/image17.emf"/><Relationship Id="rId1" Type="http://schemas.openxmlformats.org/officeDocument/2006/relationships/vmlDrawing" Target="../drawings/vmlDrawing1.vml"/><Relationship Id="rId6" Type="http://schemas.openxmlformats.org/officeDocument/2006/relationships/image" Target="../media/image12.png"/><Relationship Id="rId11" Type="http://schemas.openxmlformats.org/officeDocument/2006/relationships/image" Target="../media/image2.emf"/><Relationship Id="rId24" Type="http://schemas.openxmlformats.org/officeDocument/2006/relationships/oleObject" Target="../embeddings/oleObject9.bin"/><Relationship Id="rId5" Type="http://schemas.openxmlformats.org/officeDocument/2006/relationships/image" Target="../media/image11.jpg"/><Relationship Id="rId15" Type="http://schemas.openxmlformats.org/officeDocument/2006/relationships/image" Target="../media/image4.emf"/><Relationship Id="rId23" Type="http://schemas.openxmlformats.org/officeDocument/2006/relationships/image" Target="../media/image8.emf"/><Relationship Id="rId28" Type="http://schemas.openxmlformats.org/officeDocument/2006/relationships/image" Target="../media/image16.emf"/><Relationship Id="rId10" Type="http://schemas.openxmlformats.org/officeDocument/2006/relationships/oleObject" Target="../embeddings/oleObject2.bin"/><Relationship Id="rId19" Type="http://schemas.openxmlformats.org/officeDocument/2006/relationships/image" Target="../media/image6.emf"/><Relationship Id="rId4" Type="http://schemas.openxmlformats.org/officeDocument/2006/relationships/image" Target="../media/image10.jpeg"/><Relationship Id="rId9" Type="http://schemas.openxmlformats.org/officeDocument/2006/relationships/image" Target="../media/image1.png"/><Relationship Id="rId14" Type="http://schemas.openxmlformats.org/officeDocument/2006/relationships/oleObject" Target="../embeddings/oleObject4.bin"/><Relationship Id="rId22" Type="http://schemas.openxmlformats.org/officeDocument/2006/relationships/oleObject" Target="../embeddings/oleObject8.bin"/><Relationship Id="rId27" Type="http://schemas.openxmlformats.org/officeDocument/2006/relationships/image" Target="../media/image15.tiff"/><Relationship Id="rId30" Type="http://schemas.openxmlformats.org/officeDocument/2006/relationships/image" Target="../media/image1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0" y="0"/>
            <a:ext cx="30266640" cy="4058984"/>
          </a:xfrm>
          <a:custGeom>
            <a:avLst/>
            <a:gdLst>
              <a:gd name="connsiteX0" fmla="*/ 0 w 30262742"/>
              <a:gd name="connsiteY0" fmla="*/ 0 h 5289080"/>
              <a:gd name="connsiteX1" fmla="*/ 30262742 w 30262742"/>
              <a:gd name="connsiteY1" fmla="*/ 0 h 5289080"/>
              <a:gd name="connsiteX2" fmla="*/ 30262742 w 30262742"/>
              <a:gd name="connsiteY2" fmla="*/ 5289080 h 5289080"/>
              <a:gd name="connsiteX3" fmla="*/ 0 w 30262742"/>
              <a:gd name="connsiteY3" fmla="*/ 5289080 h 5289080"/>
              <a:gd name="connsiteX4" fmla="*/ 0 w 30262742"/>
              <a:gd name="connsiteY4" fmla="*/ 0 h 52890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262742" h="5289080">
                <a:moveTo>
                  <a:pt x="0" y="0"/>
                </a:moveTo>
                <a:lnTo>
                  <a:pt x="30262742" y="0"/>
                </a:lnTo>
                <a:lnTo>
                  <a:pt x="30262742" y="5289080"/>
                </a:lnTo>
                <a:lnTo>
                  <a:pt x="0" y="5289080"/>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TextBox 1"/>
          <p:cNvSpPr txBox="1"/>
          <p:nvPr/>
        </p:nvSpPr>
        <p:spPr>
          <a:xfrm>
            <a:off x="6039188" y="850573"/>
            <a:ext cx="18043525" cy="2200602"/>
          </a:xfrm>
          <a:prstGeom prst="rect">
            <a:avLst/>
          </a:prstGeom>
          <a:noFill/>
        </p:spPr>
        <p:txBody>
          <a:bodyPr wrap="square" lIns="0" tIns="0" rIns="0" rtlCol="0">
            <a:spAutoFit/>
          </a:bodyPr>
          <a:lstStyle/>
          <a:p>
            <a:pPr algn="ctr">
              <a:lnSpc>
                <a:spcPts val="8400"/>
              </a:lnSpc>
              <a:tabLst>
                <a:tab pos="3644900" algn="l"/>
                <a:tab pos="7785100" algn="l"/>
                <a:tab pos="8255000" algn="l"/>
              </a:tabLst>
            </a:pPr>
            <a:r>
              <a:rPr lang="en-US" altLang="zh-CN" sz="8800" b="1" dirty="0">
                <a:solidFill>
                  <a:srgbClr val="FFFFFF"/>
                </a:solidFill>
                <a:latin typeface="Avenir Roman" panose="02000503020000020003" pitchFamily="2" charset="0"/>
                <a:cs typeface="Arial Black" pitchFamily="18" charset="0"/>
              </a:rPr>
              <a:t>Hall-B Targets</a:t>
            </a:r>
          </a:p>
          <a:p>
            <a:pPr algn="ctr">
              <a:lnSpc>
                <a:spcPts val="8400"/>
              </a:lnSpc>
              <a:tabLst>
                <a:tab pos="3644900" algn="l"/>
                <a:tab pos="7785100" algn="l"/>
                <a:tab pos="8255000" algn="l"/>
              </a:tabLst>
            </a:pPr>
            <a:r>
              <a:rPr lang="en-US" altLang="zh-CN" sz="8000">
                <a:latin typeface="Calibri" panose="020F0502020204030204" pitchFamily="34" charset="0"/>
                <a:cs typeface="Calibri" panose="020F0502020204030204" pitchFamily="34" charset="0"/>
              </a:rPr>
              <a:t> </a:t>
            </a:r>
            <a:r>
              <a:rPr lang="en-US" altLang="zh-CN" sz="4000" b="1">
                <a:solidFill>
                  <a:schemeClr val="bg1"/>
                </a:solidFill>
                <a:latin typeface="Calibri" panose="020F0502020204030204" pitchFamily="34" charset="0"/>
                <a:cs typeface="Calibri" panose="020F0502020204030204" pitchFamily="34" charset="0"/>
              </a:rPr>
              <a:t>Thomas</a:t>
            </a:r>
            <a:r>
              <a:rPr lang="en-US" altLang="zh-CN" sz="4000">
                <a:solidFill>
                  <a:schemeClr val="bg1"/>
                </a:solidFill>
                <a:latin typeface="Calibri" panose="020F0502020204030204" pitchFamily="34" charset="0"/>
                <a:cs typeface="Calibri" panose="020F0502020204030204" pitchFamily="34" charset="0"/>
              </a:rPr>
              <a:t> </a:t>
            </a:r>
            <a:r>
              <a:rPr lang="en-US" altLang="zh-CN" sz="4000" b="1" dirty="0">
                <a:solidFill>
                  <a:schemeClr val="bg1"/>
                </a:solidFill>
                <a:latin typeface="Calibri" panose="020F0502020204030204" pitchFamily="34" charset="0"/>
                <a:cs typeface="Calibri" panose="020F0502020204030204" pitchFamily="34" charset="0"/>
              </a:rPr>
              <a:t>Jefferson</a:t>
            </a:r>
            <a:r>
              <a:rPr lang="en-US" altLang="zh-CN" sz="4000" dirty="0">
                <a:solidFill>
                  <a:schemeClr val="bg1"/>
                </a:solidFill>
                <a:latin typeface="Calibri" panose="020F0502020204030204" pitchFamily="34" charset="0"/>
                <a:cs typeface="Calibri" panose="020F0502020204030204" pitchFamily="34" charset="0"/>
              </a:rPr>
              <a:t> </a:t>
            </a:r>
            <a:r>
              <a:rPr lang="en-US" altLang="zh-CN" sz="4000" b="1" dirty="0">
                <a:solidFill>
                  <a:schemeClr val="bg1"/>
                </a:solidFill>
                <a:latin typeface="Calibri" panose="020F0502020204030204" pitchFamily="34" charset="0"/>
                <a:cs typeface="Calibri" panose="020F0502020204030204" pitchFamily="34" charset="0"/>
              </a:rPr>
              <a:t>National</a:t>
            </a:r>
            <a:r>
              <a:rPr lang="en-US" altLang="zh-CN" sz="4000" dirty="0">
                <a:solidFill>
                  <a:schemeClr val="bg1"/>
                </a:solidFill>
                <a:latin typeface="Calibri" panose="020F0502020204030204" pitchFamily="34" charset="0"/>
                <a:cs typeface="Calibri" panose="020F0502020204030204" pitchFamily="34" charset="0"/>
              </a:rPr>
              <a:t> </a:t>
            </a:r>
            <a:r>
              <a:rPr lang="en-US" altLang="zh-CN" sz="4000" b="1" dirty="0">
                <a:solidFill>
                  <a:srgbClr val="FFFFFF"/>
                </a:solidFill>
                <a:latin typeface="Calibri" panose="020F0502020204030204" pitchFamily="34" charset="0"/>
                <a:cs typeface="Calibri" panose="020F0502020204030204" pitchFamily="34" charset="0"/>
              </a:rPr>
              <a:t>Accelerator</a:t>
            </a:r>
            <a:r>
              <a:rPr lang="en-US" altLang="zh-CN" sz="4000" dirty="0">
                <a:latin typeface="Calibri" panose="020F0502020204030204" pitchFamily="34" charset="0"/>
                <a:cs typeface="Calibri" panose="020F0502020204030204" pitchFamily="34" charset="0"/>
              </a:rPr>
              <a:t> </a:t>
            </a:r>
            <a:r>
              <a:rPr lang="en-US" altLang="zh-CN" sz="4000" b="1" dirty="0">
                <a:solidFill>
                  <a:srgbClr val="FFFFFF"/>
                </a:solidFill>
                <a:latin typeface="Calibri" panose="020F0502020204030204" pitchFamily="34" charset="0"/>
                <a:cs typeface="Calibri" panose="020F0502020204030204" pitchFamily="34" charset="0"/>
              </a:rPr>
              <a:t>Facility</a:t>
            </a:r>
          </a:p>
        </p:txBody>
      </p:sp>
      <p:grpSp>
        <p:nvGrpSpPr>
          <p:cNvPr id="26" name="Group 25">
            <a:extLst>
              <a:ext uri="{FF2B5EF4-FFF2-40B4-BE49-F238E27FC236}">
                <a16:creationId xmlns:a16="http://schemas.microsoft.com/office/drawing/2014/main" id="{F8DE6B88-15D8-BF49-A4B0-2DD0FCB567FC}"/>
              </a:ext>
            </a:extLst>
          </p:cNvPr>
          <p:cNvGrpSpPr/>
          <p:nvPr/>
        </p:nvGrpSpPr>
        <p:grpSpPr>
          <a:xfrm>
            <a:off x="425450" y="316736"/>
            <a:ext cx="4343401" cy="3578267"/>
            <a:chOff x="196851" y="57676"/>
            <a:chExt cx="4343401" cy="3578267"/>
          </a:xfrm>
        </p:grpSpPr>
        <p:pic>
          <p:nvPicPr>
            <p:cNvPr id="21" name="Picture 3"/>
            <p:cNvPicPr>
              <a:picLocks noChangeAspect="1" noChangeArrowheads="1"/>
            </p:cNvPicPr>
            <p:nvPr/>
          </p:nvPicPr>
          <p:blipFill rotWithShape="1">
            <a:blip r:embed="rId4"/>
            <a:srcRect l="1342" t="2985" r="1115" b="3989"/>
            <a:stretch/>
          </p:blipFill>
          <p:spPr bwMode="auto">
            <a:xfrm>
              <a:off x="196852" y="2349500"/>
              <a:ext cx="4343400" cy="1286443"/>
            </a:xfrm>
            <a:prstGeom prst="rect">
              <a:avLst/>
            </a:prstGeom>
            <a:noFill/>
          </p:spPr>
        </p:pic>
        <p:pic>
          <p:nvPicPr>
            <p:cNvPr id="25" name="Picture 24">
              <a:extLst>
                <a:ext uri="{FF2B5EF4-FFF2-40B4-BE49-F238E27FC236}">
                  <a16:creationId xmlns:a16="http://schemas.microsoft.com/office/drawing/2014/main" id="{2121CF55-4DE4-FA4D-B4C9-81D74DF3E5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6851" y="57676"/>
              <a:ext cx="4343400" cy="2322730"/>
            </a:xfrm>
            <a:prstGeom prst="rect">
              <a:avLst/>
            </a:prstGeom>
          </p:spPr>
        </p:pic>
      </p:grpSp>
      <p:grpSp>
        <p:nvGrpSpPr>
          <p:cNvPr id="40" name="Group 39">
            <a:extLst>
              <a:ext uri="{FF2B5EF4-FFF2-40B4-BE49-F238E27FC236}">
                <a16:creationId xmlns:a16="http://schemas.microsoft.com/office/drawing/2014/main" id="{DC022F08-7E89-6344-BF04-A2060CFD3E5C}"/>
              </a:ext>
            </a:extLst>
          </p:cNvPr>
          <p:cNvGrpSpPr/>
          <p:nvPr/>
        </p:nvGrpSpPr>
        <p:grpSpPr>
          <a:xfrm>
            <a:off x="144378" y="4345247"/>
            <a:ext cx="29988700" cy="20065166"/>
            <a:chOff x="264771" y="4880131"/>
            <a:chExt cx="9326237" cy="20065166"/>
          </a:xfrm>
        </p:grpSpPr>
        <p:sp>
          <p:nvSpPr>
            <p:cNvPr id="11" name="Freeform 3"/>
            <p:cNvSpPr/>
            <p:nvPr/>
          </p:nvSpPr>
          <p:spPr>
            <a:xfrm>
              <a:off x="264771" y="4880131"/>
              <a:ext cx="9326237"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rPr>
                <a:t>G11: looking for Pentaquarks</a:t>
              </a:r>
              <a:endParaRPr lang="zh-CN" altLang="en-US" sz="3600" b="1" dirty="0">
                <a:latin typeface="Avenir Roman" panose="02000503020000020003" pitchFamily="2" charset="0"/>
              </a:endParaRPr>
            </a:p>
          </p:txBody>
        </p:sp>
        <p:sp>
          <p:nvSpPr>
            <p:cNvPr id="38" name="Rectangle 37">
              <a:extLst>
                <a:ext uri="{FF2B5EF4-FFF2-40B4-BE49-F238E27FC236}">
                  <a16:creationId xmlns:a16="http://schemas.microsoft.com/office/drawing/2014/main" id="{98E66545-D881-714C-8E21-47455B84C62A}"/>
                </a:ext>
              </a:extLst>
            </p:cNvPr>
            <p:cNvSpPr/>
            <p:nvPr/>
          </p:nvSpPr>
          <p:spPr>
            <a:xfrm>
              <a:off x="273050" y="5626099"/>
              <a:ext cx="9317958" cy="19319198"/>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grpSp>
      <p:sp>
        <p:nvSpPr>
          <p:cNvPr id="115" name="TextBox 114">
            <a:extLst>
              <a:ext uri="{FF2B5EF4-FFF2-40B4-BE49-F238E27FC236}">
                <a16:creationId xmlns:a16="http://schemas.microsoft.com/office/drawing/2014/main" id="{F52275B9-DDD0-D143-A431-59B197F39F9A}"/>
              </a:ext>
            </a:extLst>
          </p:cNvPr>
          <p:cNvSpPr txBox="1"/>
          <p:nvPr/>
        </p:nvSpPr>
        <p:spPr>
          <a:xfrm>
            <a:off x="392685" y="5314123"/>
            <a:ext cx="17637274" cy="7478970"/>
          </a:xfrm>
          <a:prstGeom prst="rect">
            <a:avLst/>
          </a:prstGeom>
          <a:noFill/>
        </p:spPr>
        <p:txBody>
          <a:bodyPr wrap="square" rtlCol="0">
            <a:spAutoFit/>
          </a:bodyPr>
          <a:lstStyle/>
          <a:p>
            <a:r>
              <a:rPr lang="en-US" sz="3200" b="1" dirty="0">
                <a:latin typeface="Avenir Roman" panose="02000503020000020003" pitchFamily="2" charset="0"/>
              </a:rPr>
              <a:t>Quarks</a:t>
            </a:r>
            <a:r>
              <a:rPr lang="en-US" sz="3200" dirty="0">
                <a:latin typeface="Avenir Roman" panose="02000503020000020003" pitchFamily="2" charset="0"/>
              </a:rPr>
              <a:t> are among the few known elementary particles</a:t>
            </a:r>
          </a:p>
          <a:p>
            <a:endParaRPr lang="en-US" sz="3200" dirty="0">
              <a:latin typeface="Avenir Roman" panose="02000503020000020003" pitchFamily="2" charset="0"/>
            </a:endParaRPr>
          </a:p>
          <a:p>
            <a:r>
              <a:rPr lang="en-US" sz="3200" dirty="0">
                <a:latin typeface="Avenir Roman" panose="02000503020000020003" pitchFamily="2" charset="0"/>
              </a:rPr>
              <a:t>Quarks interact by the strong force through the exchange of gluons forming hadrons, the building blocks of ordinary matter.</a:t>
            </a:r>
          </a:p>
          <a:p>
            <a:endParaRPr lang="en-US" sz="3200" dirty="0">
              <a:latin typeface="Avenir Roman" panose="02000503020000020003" pitchFamily="2" charset="0"/>
            </a:endParaRPr>
          </a:p>
          <a:p>
            <a:r>
              <a:rPr lang="en-US" sz="3200" dirty="0">
                <a:latin typeface="Avenir Roman" panose="02000503020000020003" pitchFamily="2" charset="0"/>
              </a:rPr>
              <a:t>So far we have only observed two configurations:  </a:t>
            </a:r>
          </a:p>
          <a:p>
            <a:endParaRPr lang="en-US" sz="3200" dirty="0">
              <a:latin typeface="Avenir Roman" panose="02000503020000020003" pitchFamily="2" charset="0"/>
            </a:endParaRPr>
          </a:p>
          <a:p>
            <a:pPr marL="342900" indent="-342900">
              <a:buFont typeface="Arial" panose="020B0604020202020204" pitchFamily="34" charset="0"/>
              <a:buChar char="•"/>
            </a:pPr>
            <a:r>
              <a:rPr lang="en-US" sz="3200" b="1" dirty="0">
                <a:latin typeface="Avenir Roman" panose="02000503020000020003" pitchFamily="2" charset="0"/>
              </a:rPr>
              <a:t>Baryons, formed by 3 quarks. For example, protons, neutrons </a:t>
            </a:r>
          </a:p>
          <a:p>
            <a:pPr marL="342900" indent="-342900">
              <a:buFont typeface="Arial" panose="020B0604020202020204" pitchFamily="34" charset="0"/>
              <a:buChar char="•"/>
            </a:pPr>
            <a:r>
              <a:rPr lang="en-US" sz="3200" b="1" dirty="0">
                <a:latin typeface="Avenir Roman" panose="02000503020000020003" pitchFamily="2" charset="0"/>
              </a:rPr>
              <a:t>Mesons, formed by a quark-antiquark pair. For example </a:t>
            </a:r>
            <a:r>
              <a:rPr lang="en-US" sz="3200" b="1" dirty="0" err="1">
                <a:latin typeface="Avenir Roman" panose="02000503020000020003" pitchFamily="2" charset="0"/>
              </a:rPr>
              <a:t>pions</a:t>
            </a:r>
            <a:r>
              <a:rPr lang="en-US" sz="3200" b="1" dirty="0">
                <a:latin typeface="Avenir Roman" panose="02000503020000020003" pitchFamily="2" charset="0"/>
              </a:rPr>
              <a:t>, kaons.</a:t>
            </a:r>
          </a:p>
          <a:p>
            <a:endParaRPr lang="en-US" sz="3200" dirty="0">
              <a:latin typeface="Avenir Roman" panose="02000503020000020003" pitchFamily="2" charset="0"/>
            </a:endParaRPr>
          </a:p>
          <a:p>
            <a:r>
              <a:rPr lang="en-US" sz="3200" dirty="0">
                <a:latin typeface="Avenir Roman" panose="02000503020000020003" pitchFamily="2" charset="0"/>
              </a:rPr>
              <a:t>However Quantum Chromo Dynamics allows hadronic states with different quark configurations (4q, 5q, 3qg). Do these exist? G11 looked for a 5q configuration: the </a:t>
            </a:r>
            <a:r>
              <a:rPr lang="en-US" sz="3200" b="1" dirty="0">
                <a:latin typeface="Avenir Roman" panose="02000503020000020003" pitchFamily="2" charset="0"/>
              </a:rPr>
              <a:t>pentaquark</a:t>
            </a:r>
            <a:r>
              <a:rPr lang="en-US" sz="3200" dirty="0">
                <a:latin typeface="Avenir Roman" panose="02000503020000020003" pitchFamily="2" charset="0"/>
              </a:rPr>
              <a:t>.</a:t>
            </a:r>
          </a:p>
          <a:p>
            <a:endParaRPr lang="en-US" sz="3200" dirty="0">
              <a:latin typeface="Avenir Roman" panose="02000503020000020003" pitchFamily="2" charset="0"/>
            </a:endParaRPr>
          </a:p>
          <a:p>
            <a:r>
              <a:rPr lang="en-US" sz="3200" dirty="0">
                <a:latin typeface="Avenir Roman" panose="02000503020000020003" pitchFamily="2" charset="0"/>
              </a:rPr>
              <a:t>G11 searched for pentaquarks shooting a very high intensity photon beam on a proton target, designed specifically for the experiment.</a:t>
            </a:r>
          </a:p>
        </p:txBody>
      </p:sp>
      <p:sp>
        <p:nvSpPr>
          <p:cNvPr id="119" name="TextBox 118">
            <a:extLst>
              <a:ext uri="{FF2B5EF4-FFF2-40B4-BE49-F238E27FC236}">
                <a16:creationId xmlns:a16="http://schemas.microsoft.com/office/drawing/2014/main" id="{1392D772-51D1-9249-8E0A-45A30B167231}"/>
              </a:ext>
            </a:extLst>
          </p:cNvPr>
          <p:cNvSpPr txBox="1"/>
          <p:nvPr/>
        </p:nvSpPr>
        <p:spPr>
          <a:xfrm>
            <a:off x="425448" y="23786499"/>
            <a:ext cx="17671539" cy="415498"/>
          </a:xfrm>
          <a:prstGeom prst="rect">
            <a:avLst/>
          </a:prstGeom>
          <a:noFill/>
          <a:ln>
            <a:solidFill>
              <a:schemeClr val="accent1">
                <a:shade val="50000"/>
              </a:schemeClr>
            </a:solidFill>
          </a:ln>
        </p:spPr>
        <p:txBody>
          <a:bodyPr wrap="square" tIns="91440" rtlCol="0">
            <a:spAutoFit/>
          </a:bodyPr>
          <a:lstStyle/>
          <a:p>
            <a:pPr algn="ctr"/>
            <a:r>
              <a:rPr lang="en-US" dirty="0"/>
              <a:t>Left: baryons and mesons, formed by 3 and 2 quarks, are what we know to exist in nature. Right: artistic representation of a pentaquark, looked for in the </a:t>
            </a:r>
            <a:r>
              <a:rPr lang="en-US" b="1" dirty="0"/>
              <a:t>G11</a:t>
            </a:r>
            <a:r>
              <a:rPr lang="en-US" dirty="0"/>
              <a:t> experiment.</a:t>
            </a:r>
          </a:p>
        </p:txBody>
      </p:sp>
      <p:pic>
        <p:nvPicPr>
          <p:cNvPr id="59" name="Picture 7" descr="C:\Documents and Settings\devita\My Documents\presentazioni\aps2005\baryon_meson.gif">
            <a:extLst>
              <a:ext uri="{FF2B5EF4-FFF2-40B4-BE49-F238E27FC236}">
                <a16:creationId xmlns:a16="http://schemas.microsoft.com/office/drawing/2014/main" id="{16F2CCD7-0783-6A4E-861F-C71674EE4D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5448" y="12839853"/>
            <a:ext cx="5536721" cy="10845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D0940E99-D54D-804A-9633-5DC672E47578}"/>
              </a:ext>
            </a:extLst>
          </p:cNvPr>
          <p:cNvPicPr>
            <a:picLocks noChangeAspect="1"/>
          </p:cNvPicPr>
          <p:nvPr/>
        </p:nvPicPr>
        <p:blipFill rotWithShape="1">
          <a:blip r:embed="rId7"/>
          <a:srcRect l="19899" r="18196"/>
          <a:stretch/>
        </p:blipFill>
        <p:spPr>
          <a:xfrm>
            <a:off x="6232994" y="12853313"/>
            <a:ext cx="11868338" cy="10817213"/>
          </a:xfrm>
          <a:prstGeom prst="rect">
            <a:avLst/>
          </a:prstGeom>
        </p:spPr>
      </p:pic>
      <p:grpSp>
        <p:nvGrpSpPr>
          <p:cNvPr id="61" name="Group 55">
            <a:extLst>
              <a:ext uri="{FF2B5EF4-FFF2-40B4-BE49-F238E27FC236}">
                <a16:creationId xmlns:a16="http://schemas.microsoft.com/office/drawing/2014/main" id="{C2B153B2-6CFB-ED48-80BC-BC767837EB61}"/>
              </a:ext>
            </a:extLst>
          </p:cNvPr>
          <p:cNvGrpSpPr>
            <a:grpSpLocks/>
          </p:cNvGrpSpPr>
          <p:nvPr/>
        </p:nvGrpSpPr>
        <p:grpSpPr bwMode="auto">
          <a:xfrm>
            <a:off x="18372157" y="5536709"/>
            <a:ext cx="10986359" cy="6733947"/>
            <a:chOff x="4089" y="2022"/>
            <a:chExt cx="1481" cy="1434"/>
          </a:xfrm>
        </p:grpSpPr>
        <p:graphicFrame>
          <p:nvGraphicFramePr>
            <p:cNvPr id="62" name="Object 28">
              <a:extLst>
                <a:ext uri="{FF2B5EF4-FFF2-40B4-BE49-F238E27FC236}">
                  <a16:creationId xmlns:a16="http://schemas.microsoft.com/office/drawing/2014/main" id="{6579FE8C-AA6D-8F48-A8AA-8C88B59D6D34}"/>
                </a:ext>
              </a:extLst>
            </p:cNvPr>
            <p:cNvGraphicFramePr>
              <a:graphicFrameLocks noChangeAspect="1"/>
            </p:cNvGraphicFramePr>
            <p:nvPr>
              <p:extLst>
                <p:ext uri="{D42A27DB-BD31-4B8C-83A1-F6EECF244321}">
                  <p14:modId xmlns:p14="http://schemas.microsoft.com/office/powerpoint/2010/main" val="955898730"/>
                </p:ext>
              </p:extLst>
            </p:nvPr>
          </p:nvGraphicFramePr>
          <p:xfrm>
            <a:off x="4097" y="2022"/>
            <a:ext cx="1359" cy="1434"/>
          </p:xfrm>
          <a:graphic>
            <a:graphicData uri="http://schemas.openxmlformats.org/presentationml/2006/ole">
              <mc:AlternateContent xmlns:mc="http://schemas.openxmlformats.org/markup-compatibility/2006">
                <mc:Choice xmlns:v="urn:schemas-microsoft-com:vml" Requires="v">
                  <p:oleObj spid="_x0000_s1385" name="Image" r:id="rId8" imgW="2184400" imgH="2305050" progId="PhotoshopElements.Image.2">
                    <p:embed/>
                  </p:oleObj>
                </mc:Choice>
                <mc:Fallback>
                  <p:oleObj name="Image" r:id="rId8" imgW="2184400" imgH="2305050" progId="PhotoshopElements.Image.2">
                    <p:embed/>
                    <p:pic>
                      <p:nvPicPr>
                        <p:cNvPr id="10249" name="Object 28">
                          <a:extLst>
                            <a:ext uri="{FF2B5EF4-FFF2-40B4-BE49-F238E27FC236}">
                              <a16:creationId xmlns:a16="http://schemas.microsoft.com/office/drawing/2014/main" id="{9239A9A9-DC99-A749-A028-7C952A8745D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97" y="2022"/>
                          <a:ext cx="1359" cy="1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64" name="Object 31">
              <a:extLst>
                <a:ext uri="{FF2B5EF4-FFF2-40B4-BE49-F238E27FC236}">
                  <a16:creationId xmlns:a16="http://schemas.microsoft.com/office/drawing/2014/main" id="{62C503D9-716C-3B42-B108-DABCA5D20B1C}"/>
                </a:ext>
              </a:extLst>
            </p:cNvPr>
            <p:cNvGraphicFramePr>
              <a:graphicFrameLocks noChangeAspect="1"/>
            </p:cNvGraphicFramePr>
            <p:nvPr/>
          </p:nvGraphicFramePr>
          <p:xfrm>
            <a:off x="5300" y="2259"/>
            <a:ext cx="270" cy="224"/>
          </p:xfrm>
          <a:graphic>
            <a:graphicData uri="http://schemas.openxmlformats.org/presentationml/2006/ole">
              <mc:AlternateContent xmlns:mc="http://schemas.openxmlformats.org/markup-compatibility/2006">
                <mc:Choice xmlns:v="urn:schemas-microsoft-com:vml" Requires="v">
                  <p:oleObj spid="_x0000_s1386" name="Equation" r:id="rId10" imgW="5270500" imgH="4394200" progId="Equation.3">
                    <p:embed/>
                  </p:oleObj>
                </mc:Choice>
                <mc:Fallback>
                  <p:oleObj name="Equation" r:id="rId10" imgW="5270500" imgH="4394200" progId="Equation.3">
                    <p:embed/>
                    <p:pic>
                      <p:nvPicPr>
                        <p:cNvPr id="10250" name="Object 31">
                          <a:extLst>
                            <a:ext uri="{FF2B5EF4-FFF2-40B4-BE49-F238E27FC236}">
                              <a16:creationId xmlns:a16="http://schemas.microsoft.com/office/drawing/2014/main" id="{6576D94D-EAA2-6D48-A648-BDCCCA2F6FB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00" y="2259"/>
                          <a:ext cx="270"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65" name="Object 32">
              <a:extLst>
                <a:ext uri="{FF2B5EF4-FFF2-40B4-BE49-F238E27FC236}">
                  <a16:creationId xmlns:a16="http://schemas.microsoft.com/office/drawing/2014/main" id="{A8C8B0EF-5227-CA4E-9BCD-261518D7BCA2}"/>
                </a:ext>
              </a:extLst>
            </p:cNvPr>
            <p:cNvGraphicFramePr>
              <a:graphicFrameLocks noChangeAspect="1"/>
            </p:cNvGraphicFramePr>
            <p:nvPr/>
          </p:nvGraphicFramePr>
          <p:xfrm>
            <a:off x="4711" y="2389"/>
            <a:ext cx="269" cy="239"/>
          </p:xfrm>
          <a:graphic>
            <a:graphicData uri="http://schemas.openxmlformats.org/presentationml/2006/ole">
              <mc:AlternateContent xmlns:mc="http://schemas.openxmlformats.org/markup-compatibility/2006">
                <mc:Choice xmlns:v="urn:schemas-microsoft-com:vml" Requires="v">
                  <p:oleObj spid="_x0000_s1387" name="Equation" r:id="rId12" imgW="5270500" imgH="4686300" progId="Equation.3">
                    <p:embed/>
                  </p:oleObj>
                </mc:Choice>
                <mc:Fallback>
                  <p:oleObj name="Equation" r:id="rId12" imgW="5270500" imgH="4686300" progId="Equation.3">
                    <p:embed/>
                    <p:pic>
                      <p:nvPicPr>
                        <p:cNvPr id="10251" name="Object 32">
                          <a:extLst>
                            <a:ext uri="{FF2B5EF4-FFF2-40B4-BE49-F238E27FC236}">
                              <a16:creationId xmlns:a16="http://schemas.microsoft.com/office/drawing/2014/main" id="{4C93D54A-61E1-D943-BDD3-C3188E5B8DE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11" y="2389"/>
                          <a:ext cx="269" cy="2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66" name="Object 33">
              <a:extLst>
                <a:ext uri="{FF2B5EF4-FFF2-40B4-BE49-F238E27FC236}">
                  <a16:creationId xmlns:a16="http://schemas.microsoft.com/office/drawing/2014/main" id="{F3EE89CC-029B-D249-B75C-2F8B73046A7B}"/>
                </a:ext>
              </a:extLst>
            </p:cNvPr>
            <p:cNvGraphicFramePr>
              <a:graphicFrameLocks noChangeAspect="1"/>
            </p:cNvGraphicFramePr>
            <p:nvPr/>
          </p:nvGraphicFramePr>
          <p:xfrm>
            <a:off x="5019" y="2053"/>
            <a:ext cx="149" cy="150"/>
          </p:xfrm>
          <a:graphic>
            <a:graphicData uri="http://schemas.openxmlformats.org/presentationml/2006/ole">
              <mc:AlternateContent xmlns:mc="http://schemas.openxmlformats.org/markup-compatibility/2006">
                <mc:Choice xmlns:v="urn:schemas-microsoft-com:vml" Requires="v">
                  <p:oleObj spid="_x0000_s1388" name="Equation" r:id="rId14" imgW="2921000" imgH="2921000" progId="Equation.3">
                    <p:embed/>
                  </p:oleObj>
                </mc:Choice>
                <mc:Fallback>
                  <p:oleObj name="Equation" r:id="rId14" imgW="2921000" imgH="2921000" progId="Equation.3">
                    <p:embed/>
                    <p:pic>
                      <p:nvPicPr>
                        <p:cNvPr id="10252" name="Object 33">
                          <a:extLst>
                            <a:ext uri="{FF2B5EF4-FFF2-40B4-BE49-F238E27FC236}">
                              <a16:creationId xmlns:a16="http://schemas.microsoft.com/office/drawing/2014/main" id="{DA696871-DAAB-1449-B895-2FEE33A835B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019" y="2053"/>
                          <a:ext cx="149" cy="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67" name="Object 50">
              <a:extLst>
                <a:ext uri="{FF2B5EF4-FFF2-40B4-BE49-F238E27FC236}">
                  <a16:creationId xmlns:a16="http://schemas.microsoft.com/office/drawing/2014/main" id="{6A27F209-1EF5-9645-B02D-2215E44D84F1}"/>
                </a:ext>
              </a:extLst>
            </p:cNvPr>
            <p:cNvGraphicFramePr>
              <a:graphicFrameLocks noChangeAspect="1"/>
            </p:cNvGraphicFramePr>
            <p:nvPr/>
          </p:nvGraphicFramePr>
          <p:xfrm>
            <a:off x="4956" y="2758"/>
            <a:ext cx="270" cy="224"/>
          </p:xfrm>
          <a:graphic>
            <a:graphicData uri="http://schemas.openxmlformats.org/presentationml/2006/ole">
              <mc:AlternateContent xmlns:mc="http://schemas.openxmlformats.org/markup-compatibility/2006">
                <mc:Choice xmlns:v="urn:schemas-microsoft-com:vml" Requires="v">
                  <p:oleObj spid="_x0000_s1389" name="Equation" r:id="rId16" imgW="5270500" imgH="4394200" progId="Equation.3">
                    <p:embed/>
                  </p:oleObj>
                </mc:Choice>
                <mc:Fallback>
                  <p:oleObj name="Equation" r:id="rId16" imgW="5270500" imgH="4394200" progId="Equation.3">
                    <p:embed/>
                    <p:pic>
                      <p:nvPicPr>
                        <p:cNvPr id="10253" name="Object 50">
                          <a:extLst>
                            <a:ext uri="{FF2B5EF4-FFF2-40B4-BE49-F238E27FC236}">
                              <a16:creationId xmlns:a16="http://schemas.microsoft.com/office/drawing/2014/main" id="{2CF963BB-7D3A-134C-8834-919DC50FDE8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956" y="2758"/>
                          <a:ext cx="270"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68" name="Object 51">
              <a:extLst>
                <a:ext uri="{FF2B5EF4-FFF2-40B4-BE49-F238E27FC236}">
                  <a16:creationId xmlns:a16="http://schemas.microsoft.com/office/drawing/2014/main" id="{4D86F9A3-FDF3-0A40-9EB5-3B93F3CC0257}"/>
                </a:ext>
              </a:extLst>
            </p:cNvPr>
            <p:cNvGraphicFramePr>
              <a:graphicFrameLocks noChangeAspect="1"/>
            </p:cNvGraphicFramePr>
            <p:nvPr/>
          </p:nvGraphicFramePr>
          <p:xfrm>
            <a:off x="5340" y="2829"/>
            <a:ext cx="225" cy="239"/>
          </p:xfrm>
          <a:graphic>
            <a:graphicData uri="http://schemas.openxmlformats.org/presentationml/2006/ole">
              <mc:AlternateContent xmlns:mc="http://schemas.openxmlformats.org/markup-compatibility/2006">
                <mc:Choice xmlns:v="urn:schemas-microsoft-com:vml" Requires="v">
                  <p:oleObj spid="_x0000_s1390" name="Equation" r:id="rId18" imgW="4394200" imgH="4686300" progId="Equation.3">
                    <p:embed/>
                  </p:oleObj>
                </mc:Choice>
                <mc:Fallback>
                  <p:oleObj name="Equation" r:id="rId18" imgW="4394200" imgH="4686300" progId="Equation.3">
                    <p:embed/>
                    <p:pic>
                      <p:nvPicPr>
                        <p:cNvPr id="10254" name="Object 51">
                          <a:extLst>
                            <a:ext uri="{FF2B5EF4-FFF2-40B4-BE49-F238E27FC236}">
                              <a16:creationId xmlns:a16="http://schemas.microsoft.com/office/drawing/2014/main" id="{67FA3C75-042D-CB4D-95B6-7F1AF84B767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340" y="2829"/>
                          <a:ext cx="225" cy="2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69" name="Object 52">
              <a:extLst>
                <a:ext uri="{FF2B5EF4-FFF2-40B4-BE49-F238E27FC236}">
                  <a16:creationId xmlns:a16="http://schemas.microsoft.com/office/drawing/2014/main" id="{F3209E48-FA31-6A4E-8AA9-E1AD6F661CAE}"/>
                </a:ext>
              </a:extLst>
            </p:cNvPr>
            <p:cNvGraphicFramePr>
              <a:graphicFrameLocks noChangeAspect="1"/>
            </p:cNvGraphicFramePr>
            <p:nvPr/>
          </p:nvGraphicFramePr>
          <p:xfrm>
            <a:off x="4960" y="3192"/>
            <a:ext cx="225" cy="239"/>
          </p:xfrm>
          <a:graphic>
            <a:graphicData uri="http://schemas.openxmlformats.org/presentationml/2006/ole">
              <mc:AlternateContent xmlns:mc="http://schemas.openxmlformats.org/markup-compatibility/2006">
                <mc:Choice xmlns:v="urn:schemas-microsoft-com:vml" Requires="v">
                  <p:oleObj spid="_x0000_s1391" name="Equation" r:id="rId20" imgW="4394200" imgH="4686300" progId="Equation.3">
                    <p:embed/>
                  </p:oleObj>
                </mc:Choice>
                <mc:Fallback>
                  <p:oleObj name="Equation" r:id="rId20" imgW="4394200" imgH="4686300" progId="Equation.3">
                    <p:embed/>
                    <p:pic>
                      <p:nvPicPr>
                        <p:cNvPr id="10255" name="Object 52">
                          <a:extLst>
                            <a:ext uri="{FF2B5EF4-FFF2-40B4-BE49-F238E27FC236}">
                              <a16:creationId xmlns:a16="http://schemas.microsoft.com/office/drawing/2014/main" id="{ED25CD68-B0B0-BD40-A6DA-876378F0991B}"/>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960" y="3192"/>
                          <a:ext cx="225" cy="2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70" name="Object 53">
              <a:extLst>
                <a:ext uri="{FF2B5EF4-FFF2-40B4-BE49-F238E27FC236}">
                  <a16:creationId xmlns:a16="http://schemas.microsoft.com/office/drawing/2014/main" id="{78C806A9-901A-3948-BF38-CC5877AC1EC3}"/>
                </a:ext>
              </a:extLst>
            </p:cNvPr>
            <p:cNvGraphicFramePr>
              <a:graphicFrameLocks noChangeAspect="1"/>
            </p:cNvGraphicFramePr>
            <p:nvPr/>
          </p:nvGraphicFramePr>
          <p:xfrm>
            <a:off x="4313" y="2247"/>
            <a:ext cx="150" cy="195"/>
          </p:xfrm>
          <a:graphic>
            <a:graphicData uri="http://schemas.openxmlformats.org/presentationml/2006/ole">
              <mc:AlternateContent xmlns:mc="http://schemas.openxmlformats.org/markup-compatibility/2006">
                <mc:Choice xmlns:v="urn:schemas-microsoft-com:vml" Requires="v">
                  <p:oleObj spid="_x0000_s1392" name="Equation" r:id="rId22" imgW="2921000" imgH="3797300" progId="Equation.3">
                    <p:embed/>
                  </p:oleObj>
                </mc:Choice>
                <mc:Fallback>
                  <p:oleObj name="Equation" r:id="rId22" imgW="2921000" imgH="3797300" progId="Equation.3">
                    <p:embed/>
                    <p:pic>
                      <p:nvPicPr>
                        <p:cNvPr id="10256" name="Object 53">
                          <a:extLst>
                            <a:ext uri="{FF2B5EF4-FFF2-40B4-BE49-F238E27FC236}">
                              <a16:creationId xmlns:a16="http://schemas.microsoft.com/office/drawing/2014/main" id="{2B451236-1880-EA4D-B7A8-7B48DBCB4AC9}"/>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313" y="2247"/>
                          <a:ext cx="150" cy="1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71" name="Object 54">
              <a:extLst>
                <a:ext uri="{FF2B5EF4-FFF2-40B4-BE49-F238E27FC236}">
                  <a16:creationId xmlns:a16="http://schemas.microsoft.com/office/drawing/2014/main" id="{6DBFD6A5-D6E0-8F4F-A165-C37E91FE0CA1}"/>
                </a:ext>
              </a:extLst>
            </p:cNvPr>
            <p:cNvGraphicFramePr>
              <a:graphicFrameLocks noChangeAspect="1"/>
            </p:cNvGraphicFramePr>
            <p:nvPr/>
          </p:nvGraphicFramePr>
          <p:xfrm>
            <a:off x="4089" y="2908"/>
            <a:ext cx="150" cy="195"/>
          </p:xfrm>
          <a:graphic>
            <a:graphicData uri="http://schemas.openxmlformats.org/presentationml/2006/ole">
              <mc:AlternateContent xmlns:mc="http://schemas.openxmlformats.org/markup-compatibility/2006">
                <mc:Choice xmlns:v="urn:schemas-microsoft-com:vml" Requires="v">
                  <p:oleObj spid="_x0000_s1393" name="Equation" r:id="rId24" imgW="2921000" imgH="3797300" progId="Equation.3">
                    <p:embed/>
                  </p:oleObj>
                </mc:Choice>
                <mc:Fallback>
                  <p:oleObj name="Equation" r:id="rId24" imgW="2921000" imgH="3797300" progId="Equation.3">
                    <p:embed/>
                    <p:pic>
                      <p:nvPicPr>
                        <p:cNvPr id="10257" name="Object 54">
                          <a:extLst>
                            <a:ext uri="{FF2B5EF4-FFF2-40B4-BE49-F238E27FC236}">
                              <a16:creationId xmlns:a16="http://schemas.microsoft.com/office/drawing/2014/main" id="{B1F56E96-9E21-0B4A-A237-611CB12A84AA}"/>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089" y="2908"/>
                          <a:ext cx="150" cy="1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pic>
        <p:nvPicPr>
          <p:cNvPr id="6" name="Picture 5">
            <a:extLst>
              <a:ext uri="{FF2B5EF4-FFF2-40B4-BE49-F238E27FC236}">
                <a16:creationId xmlns:a16="http://schemas.microsoft.com/office/drawing/2014/main" id="{FCE8F5EA-5A4A-D542-9816-9C07B9D80B80}"/>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8250861" y="13524927"/>
            <a:ext cx="11760921" cy="9153573"/>
          </a:xfrm>
          <a:prstGeom prst="rect">
            <a:avLst/>
          </a:prstGeom>
        </p:spPr>
      </p:pic>
      <p:sp>
        <p:nvSpPr>
          <p:cNvPr id="81" name="TextBox 80">
            <a:extLst>
              <a:ext uri="{FF2B5EF4-FFF2-40B4-BE49-F238E27FC236}">
                <a16:creationId xmlns:a16="http://schemas.microsoft.com/office/drawing/2014/main" id="{8A30F3B9-A953-6E43-AE35-9779A4F6EF48}"/>
              </a:ext>
            </a:extLst>
          </p:cNvPr>
          <p:cNvSpPr txBox="1"/>
          <p:nvPr/>
        </p:nvSpPr>
        <p:spPr>
          <a:xfrm>
            <a:off x="18250861" y="12725474"/>
            <a:ext cx="11760921" cy="692497"/>
          </a:xfrm>
          <a:prstGeom prst="rect">
            <a:avLst/>
          </a:prstGeom>
          <a:noFill/>
          <a:ln>
            <a:solidFill>
              <a:schemeClr val="accent1">
                <a:shade val="50000"/>
              </a:schemeClr>
            </a:solidFill>
          </a:ln>
        </p:spPr>
        <p:txBody>
          <a:bodyPr wrap="square" tIns="91440" rtlCol="0">
            <a:spAutoFit/>
          </a:bodyPr>
          <a:lstStyle/>
          <a:p>
            <a:pPr algn="ctr"/>
            <a:r>
              <a:rPr lang="en-US" dirty="0"/>
              <a:t>Theoretical physics indicates that the pentaquark, if it exists, may have a certain mass and may decay a certain way. In g11 we looked for the allowed photo-production of a pentaquark that decays into the known particles kaons and neutrons.</a:t>
            </a:r>
          </a:p>
        </p:txBody>
      </p:sp>
      <p:sp>
        <p:nvSpPr>
          <p:cNvPr id="7" name="TextBox 6">
            <a:extLst>
              <a:ext uri="{FF2B5EF4-FFF2-40B4-BE49-F238E27FC236}">
                <a16:creationId xmlns:a16="http://schemas.microsoft.com/office/drawing/2014/main" id="{4E832683-EA54-0548-BE6E-A01B06976DA6}"/>
              </a:ext>
            </a:extLst>
          </p:cNvPr>
          <p:cNvSpPr txBox="1"/>
          <p:nvPr/>
        </p:nvSpPr>
        <p:spPr>
          <a:xfrm>
            <a:off x="25489917" y="14692613"/>
            <a:ext cx="3248903" cy="1200329"/>
          </a:xfrm>
          <a:prstGeom prst="rect">
            <a:avLst/>
          </a:prstGeom>
          <a:noFill/>
        </p:spPr>
        <p:txBody>
          <a:bodyPr wrap="none" rtlCol="0">
            <a:spAutoFit/>
          </a:bodyPr>
          <a:lstStyle/>
          <a:p>
            <a:r>
              <a:rPr lang="en-US" sz="7200" b="1" dirty="0">
                <a:solidFill>
                  <a:srgbClr val="FF0000"/>
                </a:solidFill>
                <a:latin typeface="Avenir Roman" panose="02000503020000020003" pitchFamily="2" charset="0"/>
              </a:rPr>
              <a:t>Results</a:t>
            </a:r>
          </a:p>
        </p:txBody>
      </p:sp>
      <p:sp>
        <p:nvSpPr>
          <p:cNvPr id="84" name="TextBox 83">
            <a:extLst>
              <a:ext uri="{FF2B5EF4-FFF2-40B4-BE49-F238E27FC236}">
                <a16:creationId xmlns:a16="http://schemas.microsoft.com/office/drawing/2014/main" id="{5FFD8DA9-25C3-5643-9097-7530470AFBE6}"/>
              </a:ext>
            </a:extLst>
          </p:cNvPr>
          <p:cNvSpPr txBox="1"/>
          <p:nvPr/>
        </p:nvSpPr>
        <p:spPr>
          <a:xfrm>
            <a:off x="18232399" y="22678503"/>
            <a:ext cx="11760921" cy="1523494"/>
          </a:xfrm>
          <a:prstGeom prst="rect">
            <a:avLst/>
          </a:prstGeom>
          <a:noFill/>
          <a:ln>
            <a:solidFill>
              <a:schemeClr val="accent1">
                <a:shade val="50000"/>
              </a:schemeClr>
            </a:solidFill>
          </a:ln>
        </p:spPr>
        <p:txBody>
          <a:bodyPr wrap="square" tIns="91440" rtlCol="0">
            <a:spAutoFit/>
          </a:bodyPr>
          <a:lstStyle/>
          <a:p>
            <a:pPr algn="just"/>
            <a:r>
              <a:rPr lang="en-US" dirty="0"/>
              <a:t>The arrow shows where the pentaquark signal should have been, in the form of a “bump”.  Can you see it? Neither could we.</a:t>
            </a:r>
          </a:p>
          <a:p>
            <a:pPr algn="just"/>
            <a:r>
              <a:rPr lang="en-US" dirty="0"/>
              <a:t>G11 found no indication of a narrow resonance. </a:t>
            </a:r>
          </a:p>
          <a:p>
            <a:pPr algn="just"/>
            <a:endParaRPr lang="en-US" dirty="0"/>
          </a:p>
          <a:p>
            <a:pPr algn="just"/>
            <a:r>
              <a:rPr lang="en-US" dirty="0"/>
              <a:t>Does it mean that the pentaquark does not exist? Not exactly. It means that if it exists, the process is much rarer than we thought. The G11 experiment quantified an upper limit on how rare the pentaquark is.</a:t>
            </a:r>
          </a:p>
        </p:txBody>
      </p:sp>
      <p:grpSp>
        <p:nvGrpSpPr>
          <p:cNvPr id="85" name="Group 84">
            <a:extLst>
              <a:ext uri="{FF2B5EF4-FFF2-40B4-BE49-F238E27FC236}">
                <a16:creationId xmlns:a16="http://schemas.microsoft.com/office/drawing/2014/main" id="{7155C23D-BC50-CD41-9F9A-BB0313F00E0A}"/>
              </a:ext>
            </a:extLst>
          </p:cNvPr>
          <p:cNvGrpSpPr/>
          <p:nvPr/>
        </p:nvGrpSpPr>
        <p:grpSpPr>
          <a:xfrm>
            <a:off x="144378" y="24853185"/>
            <a:ext cx="29988700" cy="17703257"/>
            <a:chOff x="264771" y="4880131"/>
            <a:chExt cx="9326237" cy="17703257"/>
          </a:xfrm>
        </p:grpSpPr>
        <p:sp>
          <p:nvSpPr>
            <p:cNvPr id="86" name="Freeform 3">
              <a:extLst>
                <a:ext uri="{FF2B5EF4-FFF2-40B4-BE49-F238E27FC236}">
                  <a16:creationId xmlns:a16="http://schemas.microsoft.com/office/drawing/2014/main" id="{F6929060-91A1-8B4A-95B4-1454AE8BCE44}"/>
                </a:ext>
              </a:extLst>
            </p:cNvPr>
            <p:cNvSpPr/>
            <p:nvPr/>
          </p:nvSpPr>
          <p:spPr>
            <a:xfrm>
              <a:off x="264771" y="4880131"/>
              <a:ext cx="9326237"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rPr>
                <a:t>Two Photon Exchange (TPE): a beam of matter and antimatter</a:t>
              </a:r>
              <a:endParaRPr lang="zh-CN" altLang="en-US" sz="3600" b="1" dirty="0">
                <a:latin typeface="Avenir Roman" panose="02000503020000020003" pitchFamily="2" charset="0"/>
              </a:endParaRPr>
            </a:p>
          </p:txBody>
        </p:sp>
        <p:sp>
          <p:nvSpPr>
            <p:cNvPr id="89" name="Rectangle 88">
              <a:extLst>
                <a:ext uri="{FF2B5EF4-FFF2-40B4-BE49-F238E27FC236}">
                  <a16:creationId xmlns:a16="http://schemas.microsoft.com/office/drawing/2014/main" id="{EAE8A866-35D9-2D4F-A28B-598C6404A310}"/>
                </a:ext>
              </a:extLst>
            </p:cNvPr>
            <p:cNvSpPr/>
            <p:nvPr/>
          </p:nvSpPr>
          <p:spPr>
            <a:xfrm>
              <a:off x="273050" y="5626099"/>
              <a:ext cx="9317958" cy="16957289"/>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grpSp>
      <p:sp>
        <p:nvSpPr>
          <p:cNvPr id="97" name="TextBox 96">
            <a:extLst>
              <a:ext uri="{FF2B5EF4-FFF2-40B4-BE49-F238E27FC236}">
                <a16:creationId xmlns:a16="http://schemas.microsoft.com/office/drawing/2014/main" id="{2FB65FF1-400E-9244-BA90-8A69422C22B1}"/>
              </a:ext>
            </a:extLst>
          </p:cNvPr>
          <p:cNvSpPr txBox="1"/>
          <p:nvPr/>
        </p:nvSpPr>
        <p:spPr>
          <a:xfrm>
            <a:off x="551867" y="25803458"/>
            <a:ext cx="12738258" cy="7417415"/>
          </a:xfrm>
          <a:prstGeom prst="rect">
            <a:avLst/>
          </a:prstGeom>
          <a:noFill/>
        </p:spPr>
        <p:txBody>
          <a:bodyPr wrap="square" rtlCol="0">
            <a:spAutoFit/>
          </a:bodyPr>
          <a:lstStyle/>
          <a:p>
            <a:r>
              <a:rPr lang="en-US" sz="2800" dirty="0">
                <a:latin typeface="Avenir Roman" panose="02000503020000020003" pitchFamily="2" charset="0"/>
              </a:rPr>
              <a:t>Beams of electrons have been a primary experimental tool in the study of hadron physics for many decades. The electrons interact with other particles by exchanging photons.</a:t>
            </a:r>
          </a:p>
          <a:p>
            <a:endParaRPr lang="en-US" sz="2800" dirty="0">
              <a:latin typeface="Avenir Roman" panose="02000503020000020003" pitchFamily="2" charset="0"/>
            </a:endParaRPr>
          </a:p>
          <a:p>
            <a:r>
              <a:rPr lang="en-US" sz="2800" b="1" dirty="0">
                <a:latin typeface="Avenir Roman" panose="02000503020000020003" pitchFamily="2" charset="0"/>
              </a:rPr>
              <a:t>The process of exchanging one photon is more than 100 times more likely to happen than exchanging more than one photon. </a:t>
            </a:r>
            <a:r>
              <a:rPr lang="en-US" sz="2800" dirty="0">
                <a:latin typeface="Avenir Roman" panose="02000503020000020003" pitchFamily="2" charset="0"/>
              </a:rPr>
              <a:t>The effect of multiple photons exchange seems very small. However:</a:t>
            </a:r>
          </a:p>
          <a:p>
            <a:endParaRPr lang="en-US" sz="2800" dirty="0">
              <a:latin typeface="Avenir Roman" panose="02000503020000020003" pitchFamily="2" charset="0"/>
            </a:endParaRPr>
          </a:p>
          <a:p>
            <a:r>
              <a:rPr lang="en-US" sz="2800" dirty="0">
                <a:latin typeface="Avenir Roman" panose="02000503020000020003" pitchFamily="2" charset="0"/>
              </a:rPr>
              <a:t>The proton size and charge distributions, aka form factors, have been measured many times with increasing precision over the  but there’s a mystery: two measurement techniques give consistently very different results.</a:t>
            </a:r>
          </a:p>
          <a:p>
            <a:endParaRPr lang="en-US" sz="2800" dirty="0">
              <a:latin typeface="Avenir Roman" panose="02000503020000020003" pitchFamily="2" charset="0"/>
            </a:endParaRPr>
          </a:p>
          <a:p>
            <a:r>
              <a:rPr lang="en-US" sz="2800" dirty="0">
                <a:latin typeface="Avenir Roman" panose="02000503020000020003" pitchFamily="2" charset="0"/>
              </a:rPr>
              <a:t>Physicists suspect that a two photon exchange mechanism is the cause of this unknown phenomenon.</a:t>
            </a:r>
          </a:p>
          <a:p>
            <a:endParaRPr lang="en-US" sz="2800" dirty="0">
              <a:latin typeface="Avenir Roman" panose="02000503020000020003" pitchFamily="2" charset="0"/>
            </a:endParaRPr>
          </a:p>
          <a:p>
            <a:r>
              <a:rPr lang="en-US" sz="2800" dirty="0">
                <a:latin typeface="Avenir Roman" panose="02000503020000020003" pitchFamily="2" charset="0"/>
              </a:rPr>
              <a:t>With the TPE experiment we looked for studied these very small effects and look for answers to this mystery.</a:t>
            </a:r>
          </a:p>
        </p:txBody>
      </p:sp>
      <p:grpSp>
        <p:nvGrpSpPr>
          <p:cNvPr id="41" name="Group 40">
            <a:extLst>
              <a:ext uri="{FF2B5EF4-FFF2-40B4-BE49-F238E27FC236}">
                <a16:creationId xmlns:a16="http://schemas.microsoft.com/office/drawing/2014/main" id="{854CB38A-7BB3-E84E-956B-E7FF6BA5846F}"/>
              </a:ext>
            </a:extLst>
          </p:cNvPr>
          <p:cNvGrpSpPr/>
          <p:nvPr/>
        </p:nvGrpSpPr>
        <p:grpSpPr>
          <a:xfrm>
            <a:off x="712372" y="33325071"/>
            <a:ext cx="12133677" cy="3144271"/>
            <a:chOff x="632936" y="32841168"/>
            <a:chExt cx="11451114" cy="3144271"/>
          </a:xfrm>
        </p:grpSpPr>
        <p:sp>
          <p:nvSpPr>
            <p:cNvPr id="101" name="Rectangle 100">
              <a:extLst>
                <a:ext uri="{FF2B5EF4-FFF2-40B4-BE49-F238E27FC236}">
                  <a16:creationId xmlns:a16="http://schemas.microsoft.com/office/drawing/2014/main" id="{E2484927-51DF-0E47-8F78-7D17D734F3A2}"/>
                </a:ext>
              </a:extLst>
            </p:cNvPr>
            <p:cNvSpPr/>
            <p:nvPr/>
          </p:nvSpPr>
          <p:spPr>
            <a:xfrm>
              <a:off x="10636250" y="32841168"/>
              <a:ext cx="1033296" cy="369332"/>
            </a:xfrm>
            <a:prstGeom prst="rect">
              <a:avLst/>
            </a:prstGeom>
          </p:spPr>
          <p:txBody>
            <a:bodyPr wrap="none">
              <a:spAutoFit/>
            </a:bodyPr>
            <a:lstStyle/>
            <a:p>
              <a:r>
                <a:rPr lang="en-US" dirty="0">
                  <a:latin typeface="Avenir Roman" panose="02000503020000020003" pitchFamily="2" charset="0"/>
                </a:rPr>
                <a:t>electron</a:t>
              </a:r>
              <a:endParaRPr lang="en-US" dirty="0"/>
            </a:p>
          </p:txBody>
        </p:sp>
        <p:grpSp>
          <p:nvGrpSpPr>
            <p:cNvPr id="39" name="Group 38">
              <a:extLst>
                <a:ext uri="{FF2B5EF4-FFF2-40B4-BE49-F238E27FC236}">
                  <a16:creationId xmlns:a16="http://schemas.microsoft.com/office/drawing/2014/main" id="{35BAF83F-DC97-D745-B307-77B52561D458}"/>
                </a:ext>
              </a:extLst>
            </p:cNvPr>
            <p:cNvGrpSpPr/>
            <p:nvPr/>
          </p:nvGrpSpPr>
          <p:grpSpPr>
            <a:xfrm>
              <a:off x="632936" y="32841168"/>
              <a:ext cx="11451114" cy="3144271"/>
              <a:chOff x="632936" y="32841168"/>
              <a:chExt cx="11451114" cy="3144271"/>
            </a:xfrm>
          </p:grpSpPr>
          <p:sp>
            <p:nvSpPr>
              <p:cNvPr id="14" name="Rectangle 13">
                <a:extLst>
                  <a:ext uri="{FF2B5EF4-FFF2-40B4-BE49-F238E27FC236}">
                    <a16:creationId xmlns:a16="http://schemas.microsoft.com/office/drawing/2014/main" id="{D20138BC-CA47-674D-9634-C1FDC5F834A8}"/>
                  </a:ext>
                </a:extLst>
              </p:cNvPr>
              <p:cNvSpPr/>
              <p:nvPr/>
            </p:nvSpPr>
            <p:spPr>
              <a:xfrm>
                <a:off x="654502" y="32841168"/>
                <a:ext cx="1033296" cy="369332"/>
              </a:xfrm>
              <a:prstGeom prst="rect">
                <a:avLst/>
              </a:prstGeom>
            </p:spPr>
            <p:txBody>
              <a:bodyPr wrap="none">
                <a:spAutoFit/>
              </a:bodyPr>
              <a:lstStyle/>
              <a:p>
                <a:r>
                  <a:rPr lang="en-US" dirty="0">
                    <a:latin typeface="Avenir Roman" panose="02000503020000020003" pitchFamily="2" charset="0"/>
                  </a:rPr>
                  <a:t>electron</a:t>
                </a:r>
                <a:endParaRPr lang="en-US" dirty="0"/>
              </a:p>
            </p:txBody>
          </p:sp>
          <p:sp>
            <p:nvSpPr>
              <p:cNvPr id="103" name="Rectangle 102">
                <a:extLst>
                  <a:ext uri="{FF2B5EF4-FFF2-40B4-BE49-F238E27FC236}">
                    <a16:creationId xmlns:a16="http://schemas.microsoft.com/office/drawing/2014/main" id="{2E4836D8-4E90-AE48-B31A-A75B59EC75D7}"/>
                  </a:ext>
                </a:extLst>
              </p:cNvPr>
              <p:cNvSpPr/>
              <p:nvPr/>
            </p:nvSpPr>
            <p:spPr>
              <a:xfrm>
                <a:off x="632936" y="34943542"/>
                <a:ext cx="889026" cy="369332"/>
              </a:xfrm>
              <a:prstGeom prst="rect">
                <a:avLst/>
              </a:prstGeom>
            </p:spPr>
            <p:txBody>
              <a:bodyPr wrap="none">
                <a:spAutoFit/>
              </a:bodyPr>
              <a:lstStyle/>
              <a:p>
                <a:r>
                  <a:rPr lang="en-US" dirty="0">
                    <a:latin typeface="Avenir Roman" panose="02000503020000020003" pitchFamily="2" charset="0"/>
                  </a:rPr>
                  <a:t>proton</a:t>
                </a:r>
                <a:endParaRPr lang="en-US" dirty="0"/>
              </a:p>
            </p:txBody>
          </p:sp>
          <p:sp>
            <p:nvSpPr>
              <p:cNvPr id="104" name="Rectangle 103">
                <a:extLst>
                  <a:ext uri="{FF2B5EF4-FFF2-40B4-BE49-F238E27FC236}">
                    <a16:creationId xmlns:a16="http://schemas.microsoft.com/office/drawing/2014/main" id="{DC13EA66-6BC3-0C4D-815D-5FC0532DEA94}"/>
                  </a:ext>
                </a:extLst>
              </p:cNvPr>
              <p:cNvSpPr/>
              <p:nvPr/>
            </p:nvSpPr>
            <p:spPr>
              <a:xfrm>
                <a:off x="10708385" y="34943542"/>
                <a:ext cx="889026" cy="369332"/>
              </a:xfrm>
              <a:prstGeom prst="rect">
                <a:avLst/>
              </a:prstGeom>
            </p:spPr>
            <p:txBody>
              <a:bodyPr wrap="none">
                <a:spAutoFit/>
              </a:bodyPr>
              <a:lstStyle/>
              <a:p>
                <a:r>
                  <a:rPr lang="en-US" dirty="0">
                    <a:latin typeface="Avenir Roman" panose="02000503020000020003" pitchFamily="2" charset="0"/>
                  </a:rPr>
                  <a:t>proton</a:t>
                </a:r>
                <a:endParaRPr lang="en-US" dirty="0"/>
              </a:p>
            </p:txBody>
          </p:sp>
          <p:grpSp>
            <p:nvGrpSpPr>
              <p:cNvPr id="23" name="Group 22">
                <a:extLst>
                  <a:ext uri="{FF2B5EF4-FFF2-40B4-BE49-F238E27FC236}">
                    <a16:creationId xmlns:a16="http://schemas.microsoft.com/office/drawing/2014/main" id="{BAD3AFF0-846F-EB4E-B174-C94D0CF3F434}"/>
                  </a:ext>
                </a:extLst>
              </p:cNvPr>
              <p:cNvGrpSpPr/>
              <p:nvPr/>
            </p:nvGrpSpPr>
            <p:grpSpPr>
              <a:xfrm>
                <a:off x="632936" y="33286700"/>
                <a:ext cx="11451114" cy="2698739"/>
                <a:chOff x="632936" y="32448500"/>
                <a:chExt cx="11451114" cy="2698739"/>
              </a:xfrm>
            </p:grpSpPr>
            <p:cxnSp>
              <p:nvCxnSpPr>
                <p:cNvPr id="9" name="Straight Connector 8">
                  <a:extLst>
                    <a:ext uri="{FF2B5EF4-FFF2-40B4-BE49-F238E27FC236}">
                      <a16:creationId xmlns:a16="http://schemas.microsoft.com/office/drawing/2014/main" id="{80822758-499A-D844-93F4-28EC5C204E26}"/>
                    </a:ext>
                  </a:extLst>
                </p:cNvPr>
                <p:cNvCxnSpPr>
                  <a:cxnSpLocks/>
                </p:cNvCxnSpPr>
                <p:nvPr/>
              </p:nvCxnSpPr>
              <p:spPr>
                <a:xfrm>
                  <a:off x="632936" y="32448500"/>
                  <a:ext cx="11451114" cy="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ADF5A444-E0EE-314F-82B1-0FDE5BA7ECD6}"/>
                    </a:ext>
                  </a:extLst>
                </p:cNvPr>
                <p:cNvCxnSpPr>
                  <a:cxnSpLocks/>
                </p:cNvCxnSpPr>
                <p:nvPr/>
              </p:nvCxnSpPr>
              <p:spPr>
                <a:xfrm>
                  <a:off x="632936" y="34582100"/>
                  <a:ext cx="11451114"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75C4684A-BDD9-C14D-AC28-2C9FE87397DC}"/>
                    </a:ext>
                  </a:extLst>
                </p:cNvPr>
                <p:cNvSpPr/>
                <p:nvPr/>
              </p:nvSpPr>
              <p:spPr>
                <a:xfrm>
                  <a:off x="4968448" y="34109536"/>
                  <a:ext cx="1818243" cy="1037703"/>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5AE7BDE5-7A89-FD4C-AD00-7F653B94A273}"/>
                  </a:ext>
                </a:extLst>
              </p:cNvPr>
              <p:cNvGrpSpPr/>
              <p:nvPr/>
            </p:nvGrpSpPr>
            <p:grpSpPr>
              <a:xfrm rot="2347499">
                <a:off x="5367852" y="33490423"/>
                <a:ext cx="1080462" cy="1223488"/>
                <a:chOff x="5454650" y="32677100"/>
                <a:chExt cx="1080462" cy="1223488"/>
              </a:xfrm>
            </p:grpSpPr>
            <p:cxnSp>
              <p:nvCxnSpPr>
                <p:cNvPr id="17" name="Curved Connector 16">
                  <a:extLst>
                    <a:ext uri="{FF2B5EF4-FFF2-40B4-BE49-F238E27FC236}">
                      <a16:creationId xmlns:a16="http://schemas.microsoft.com/office/drawing/2014/main" id="{29639922-D3D8-F845-B7DD-3BD0001E5251}"/>
                    </a:ext>
                  </a:extLst>
                </p:cNvPr>
                <p:cNvCxnSpPr>
                  <a:cxnSpLocks/>
                </p:cNvCxnSpPr>
                <p:nvPr/>
              </p:nvCxnSpPr>
              <p:spPr>
                <a:xfrm>
                  <a:off x="5454650" y="32677100"/>
                  <a:ext cx="451921" cy="436635"/>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urved Connector 104">
                  <a:extLst>
                    <a:ext uri="{FF2B5EF4-FFF2-40B4-BE49-F238E27FC236}">
                      <a16:creationId xmlns:a16="http://schemas.microsoft.com/office/drawing/2014/main" id="{394C529C-BDF2-714C-B71B-3DD509EA9158}"/>
                    </a:ext>
                  </a:extLst>
                </p:cNvPr>
                <p:cNvCxnSpPr>
                  <a:cxnSpLocks/>
                </p:cNvCxnSpPr>
                <p:nvPr/>
              </p:nvCxnSpPr>
              <p:spPr>
                <a:xfrm>
                  <a:off x="5736208" y="33078665"/>
                  <a:ext cx="451921" cy="436635"/>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urved Connector 106">
                  <a:extLst>
                    <a:ext uri="{FF2B5EF4-FFF2-40B4-BE49-F238E27FC236}">
                      <a16:creationId xmlns:a16="http://schemas.microsoft.com/office/drawing/2014/main" id="{93C178AC-F15A-E147-AEAF-518CB66D60C0}"/>
                    </a:ext>
                  </a:extLst>
                </p:cNvPr>
                <p:cNvCxnSpPr>
                  <a:cxnSpLocks/>
                </p:cNvCxnSpPr>
                <p:nvPr/>
              </p:nvCxnSpPr>
              <p:spPr>
                <a:xfrm>
                  <a:off x="6083191" y="33463953"/>
                  <a:ext cx="451921" cy="436635"/>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08" name="Rectangle 107">
                <a:extLst>
                  <a:ext uri="{FF2B5EF4-FFF2-40B4-BE49-F238E27FC236}">
                    <a16:creationId xmlns:a16="http://schemas.microsoft.com/office/drawing/2014/main" id="{C9F89037-1EFD-0447-BDD4-BB59E2E73001}"/>
                  </a:ext>
                </a:extLst>
              </p:cNvPr>
              <p:cNvSpPr/>
              <p:nvPr/>
            </p:nvSpPr>
            <p:spPr>
              <a:xfrm>
                <a:off x="6201238" y="33863841"/>
                <a:ext cx="939681" cy="369332"/>
              </a:xfrm>
              <a:prstGeom prst="rect">
                <a:avLst/>
              </a:prstGeom>
            </p:spPr>
            <p:txBody>
              <a:bodyPr wrap="none">
                <a:spAutoFit/>
              </a:bodyPr>
              <a:lstStyle/>
              <a:p>
                <a:r>
                  <a:rPr lang="en-US" dirty="0">
                    <a:latin typeface="Avenir Roman" panose="02000503020000020003" pitchFamily="2" charset="0"/>
                  </a:rPr>
                  <a:t>photon</a:t>
                </a:r>
                <a:endParaRPr lang="en-US" dirty="0"/>
              </a:p>
            </p:txBody>
          </p:sp>
        </p:grpSp>
      </p:grpSp>
      <p:grpSp>
        <p:nvGrpSpPr>
          <p:cNvPr id="110" name="Group 109">
            <a:extLst>
              <a:ext uri="{FF2B5EF4-FFF2-40B4-BE49-F238E27FC236}">
                <a16:creationId xmlns:a16="http://schemas.microsoft.com/office/drawing/2014/main" id="{0D16865F-F450-E245-B127-09AC67297F1D}"/>
              </a:ext>
            </a:extLst>
          </p:cNvPr>
          <p:cNvGrpSpPr/>
          <p:nvPr/>
        </p:nvGrpSpPr>
        <p:grpSpPr>
          <a:xfrm>
            <a:off x="551866" y="37782499"/>
            <a:ext cx="6018871" cy="3474554"/>
            <a:chOff x="632936" y="32448500"/>
            <a:chExt cx="11451114" cy="2688798"/>
          </a:xfrm>
        </p:grpSpPr>
        <p:cxnSp>
          <p:nvCxnSpPr>
            <p:cNvPr id="111" name="Straight Connector 110">
              <a:extLst>
                <a:ext uri="{FF2B5EF4-FFF2-40B4-BE49-F238E27FC236}">
                  <a16:creationId xmlns:a16="http://schemas.microsoft.com/office/drawing/2014/main" id="{0B2F72F7-DAC6-244F-B08A-B966A1F22BC5}"/>
                </a:ext>
              </a:extLst>
            </p:cNvPr>
            <p:cNvCxnSpPr>
              <a:cxnSpLocks/>
            </p:cNvCxnSpPr>
            <p:nvPr/>
          </p:nvCxnSpPr>
          <p:spPr>
            <a:xfrm>
              <a:off x="632936" y="32448500"/>
              <a:ext cx="11451114" cy="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002167F0-104C-5C43-BA5E-A2BE07E9EFD9}"/>
                </a:ext>
              </a:extLst>
            </p:cNvPr>
            <p:cNvCxnSpPr>
              <a:cxnSpLocks/>
            </p:cNvCxnSpPr>
            <p:nvPr/>
          </p:nvCxnSpPr>
          <p:spPr>
            <a:xfrm>
              <a:off x="632936" y="34582100"/>
              <a:ext cx="11451114"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F65B768D-AEF2-164E-83F3-C4DD5D3FA3FC}"/>
                </a:ext>
              </a:extLst>
            </p:cNvPr>
            <p:cNvSpPr/>
            <p:nvPr/>
          </p:nvSpPr>
          <p:spPr>
            <a:xfrm>
              <a:off x="3752255" y="34099595"/>
              <a:ext cx="4288997" cy="1037703"/>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2" name="Group 141">
            <a:extLst>
              <a:ext uri="{FF2B5EF4-FFF2-40B4-BE49-F238E27FC236}">
                <a16:creationId xmlns:a16="http://schemas.microsoft.com/office/drawing/2014/main" id="{267EC7FF-DAB8-224C-8D46-518E96A5EF9B}"/>
              </a:ext>
            </a:extLst>
          </p:cNvPr>
          <p:cNvGrpSpPr/>
          <p:nvPr/>
        </p:nvGrpSpPr>
        <p:grpSpPr>
          <a:xfrm rot="2347499" flipH="1">
            <a:off x="3145019" y="37545192"/>
            <a:ext cx="665552" cy="2790735"/>
            <a:chOff x="3019375" y="32720214"/>
            <a:chExt cx="4890233" cy="1099663"/>
          </a:xfrm>
        </p:grpSpPr>
        <p:cxnSp>
          <p:nvCxnSpPr>
            <p:cNvPr id="143" name="Curved Connector 142">
              <a:extLst>
                <a:ext uri="{FF2B5EF4-FFF2-40B4-BE49-F238E27FC236}">
                  <a16:creationId xmlns:a16="http://schemas.microsoft.com/office/drawing/2014/main" id="{7CF1F730-9F7E-4349-A03A-DD3D44711462}"/>
                </a:ext>
              </a:extLst>
            </p:cNvPr>
            <p:cNvCxnSpPr>
              <a:cxnSpLocks/>
            </p:cNvCxnSpPr>
            <p:nvPr/>
          </p:nvCxnSpPr>
          <p:spPr>
            <a:xfrm rot="18547499" flipH="1">
              <a:off x="5072770" y="30666819"/>
              <a:ext cx="365148" cy="4471938"/>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Curved Connector 143">
              <a:extLst>
                <a:ext uri="{FF2B5EF4-FFF2-40B4-BE49-F238E27FC236}">
                  <a16:creationId xmlns:a16="http://schemas.microsoft.com/office/drawing/2014/main" id="{8D7332EC-6704-CE4F-A274-BFA2CDC72771}"/>
                </a:ext>
              </a:extLst>
            </p:cNvPr>
            <p:cNvCxnSpPr>
              <a:cxnSpLocks/>
            </p:cNvCxnSpPr>
            <p:nvPr/>
          </p:nvCxnSpPr>
          <p:spPr>
            <a:xfrm rot="18547499" flipH="1">
              <a:off x="5574994" y="31108996"/>
              <a:ext cx="318937" cy="4350291"/>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Curved Connector 144">
              <a:extLst>
                <a:ext uri="{FF2B5EF4-FFF2-40B4-BE49-F238E27FC236}">
                  <a16:creationId xmlns:a16="http://schemas.microsoft.com/office/drawing/2014/main" id="{6ACD4ABA-76F6-DF48-AE6D-AF596F77D6B0}"/>
                </a:ext>
              </a:extLst>
            </p:cNvPr>
            <p:cNvCxnSpPr>
              <a:cxnSpLocks/>
            </p:cNvCxnSpPr>
            <p:nvPr/>
          </p:nvCxnSpPr>
          <p:spPr>
            <a:xfrm rot="18547499" flipH="1">
              <a:off x="5385164" y="31680120"/>
              <a:ext cx="343886" cy="3935628"/>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6" name="Group 145">
            <a:extLst>
              <a:ext uri="{FF2B5EF4-FFF2-40B4-BE49-F238E27FC236}">
                <a16:creationId xmlns:a16="http://schemas.microsoft.com/office/drawing/2014/main" id="{3236F187-7F74-174F-A3E4-78F8ACC9C1F5}"/>
              </a:ext>
            </a:extLst>
          </p:cNvPr>
          <p:cNvGrpSpPr/>
          <p:nvPr/>
        </p:nvGrpSpPr>
        <p:grpSpPr>
          <a:xfrm rot="19252501">
            <a:off x="2840219" y="37527205"/>
            <a:ext cx="665552" cy="2790735"/>
            <a:chOff x="3019375" y="32720214"/>
            <a:chExt cx="4890233" cy="1099663"/>
          </a:xfrm>
        </p:grpSpPr>
        <p:cxnSp>
          <p:nvCxnSpPr>
            <p:cNvPr id="147" name="Curved Connector 146">
              <a:extLst>
                <a:ext uri="{FF2B5EF4-FFF2-40B4-BE49-F238E27FC236}">
                  <a16:creationId xmlns:a16="http://schemas.microsoft.com/office/drawing/2014/main" id="{3281BE81-5E12-A244-BB5D-8BC30D1D88A6}"/>
                </a:ext>
              </a:extLst>
            </p:cNvPr>
            <p:cNvCxnSpPr>
              <a:cxnSpLocks/>
            </p:cNvCxnSpPr>
            <p:nvPr/>
          </p:nvCxnSpPr>
          <p:spPr>
            <a:xfrm rot="18547499" flipH="1">
              <a:off x="5072770" y="30666819"/>
              <a:ext cx="365148" cy="4471938"/>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Curved Connector 147">
              <a:extLst>
                <a:ext uri="{FF2B5EF4-FFF2-40B4-BE49-F238E27FC236}">
                  <a16:creationId xmlns:a16="http://schemas.microsoft.com/office/drawing/2014/main" id="{4E1BFB14-252D-4A4B-ADE2-814EAF6EAFE8}"/>
                </a:ext>
              </a:extLst>
            </p:cNvPr>
            <p:cNvCxnSpPr>
              <a:cxnSpLocks/>
            </p:cNvCxnSpPr>
            <p:nvPr/>
          </p:nvCxnSpPr>
          <p:spPr>
            <a:xfrm rot="18547499" flipH="1">
              <a:off x="5574994" y="31108996"/>
              <a:ext cx="318937" cy="4350291"/>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Curved Connector 148">
              <a:extLst>
                <a:ext uri="{FF2B5EF4-FFF2-40B4-BE49-F238E27FC236}">
                  <a16:creationId xmlns:a16="http://schemas.microsoft.com/office/drawing/2014/main" id="{72E9ECBE-7183-1B46-95B0-8A468309D8DF}"/>
                </a:ext>
              </a:extLst>
            </p:cNvPr>
            <p:cNvCxnSpPr>
              <a:cxnSpLocks/>
            </p:cNvCxnSpPr>
            <p:nvPr/>
          </p:nvCxnSpPr>
          <p:spPr>
            <a:xfrm rot="18547499" flipH="1">
              <a:off x="5385164" y="31680120"/>
              <a:ext cx="343886" cy="3935628"/>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0" name="Group 149">
            <a:extLst>
              <a:ext uri="{FF2B5EF4-FFF2-40B4-BE49-F238E27FC236}">
                <a16:creationId xmlns:a16="http://schemas.microsoft.com/office/drawing/2014/main" id="{716CC096-5619-9643-A149-DDBD93DD8A46}"/>
              </a:ext>
            </a:extLst>
          </p:cNvPr>
          <p:cNvGrpSpPr/>
          <p:nvPr/>
        </p:nvGrpSpPr>
        <p:grpSpPr>
          <a:xfrm>
            <a:off x="7006276" y="37779811"/>
            <a:ext cx="5839978" cy="3474554"/>
            <a:chOff x="632936" y="32448500"/>
            <a:chExt cx="11451114" cy="2688798"/>
          </a:xfrm>
        </p:grpSpPr>
        <p:cxnSp>
          <p:nvCxnSpPr>
            <p:cNvPr id="151" name="Straight Connector 150">
              <a:extLst>
                <a:ext uri="{FF2B5EF4-FFF2-40B4-BE49-F238E27FC236}">
                  <a16:creationId xmlns:a16="http://schemas.microsoft.com/office/drawing/2014/main" id="{74399F50-7B95-4449-9D6F-A27CAE56F402}"/>
                </a:ext>
              </a:extLst>
            </p:cNvPr>
            <p:cNvCxnSpPr>
              <a:cxnSpLocks/>
            </p:cNvCxnSpPr>
            <p:nvPr/>
          </p:nvCxnSpPr>
          <p:spPr>
            <a:xfrm>
              <a:off x="632936" y="32448500"/>
              <a:ext cx="11451114" cy="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2A6664D-6948-8E4B-AB7B-B75A9F8A57E9}"/>
                </a:ext>
              </a:extLst>
            </p:cNvPr>
            <p:cNvCxnSpPr>
              <a:cxnSpLocks/>
            </p:cNvCxnSpPr>
            <p:nvPr/>
          </p:nvCxnSpPr>
          <p:spPr>
            <a:xfrm>
              <a:off x="632936" y="34582100"/>
              <a:ext cx="11451114"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5DF3AE7A-9714-A944-BA37-8316595C0175}"/>
                </a:ext>
              </a:extLst>
            </p:cNvPr>
            <p:cNvSpPr/>
            <p:nvPr/>
          </p:nvSpPr>
          <p:spPr>
            <a:xfrm>
              <a:off x="3752255" y="34099595"/>
              <a:ext cx="4288997" cy="1037703"/>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4" name="Group 153">
            <a:extLst>
              <a:ext uri="{FF2B5EF4-FFF2-40B4-BE49-F238E27FC236}">
                <a16:creationId xmlns:a16="http://schemas.microsoft.com/office/drawing/2014/main" id="{E1F5F3B8-C96D-C24F-84A2-F40A94CF8248}"/>
              </a:ext>
            </a:extLst>
          </p:cNvPr>
          <p:cNvGrpSpPr/>
          <p:nvPr/>
        </p:nvGrpSpPr>
        <p:grpSpPr>
          <a:xfrm flipH="1">
            <a:off x="8751498" y="37876641"/>
            <a:ext cx="665552" cy="2236295"/>
            <a:chOff x="3019375" y="32720214"/>
            <a:chExt cx="4890233" cy="1099663"/>
          </a:xfrm>
        </p:grpSpPr>
        <p:cxnSp>
          <p:nvCxnSpPr>
            <p:cNvPr id="155" name="Curved Connector 154">
              <a:extLst>
                <a:ext uri="{FF2B5EF4-FFF2-40B4-BE49-F238E27FC236}">
                  <a16:creationId xmlns:a16="http://schemas.microsoft.com/office/drawing/2014/main" id="{53570C5E-2418-1344-B337-4930FAF5ED36}"/>
                </a:ext>
              </a:extLst>
            </p:cNvPr>
            <p:cNvCxnSpPr>
              <a:cxnSpLocks/>
            </p:cNvCxnSpPr>
            <p:nvPr/>
          </p:nvCxnSpPr>
          <p:spPr>
            <a:xfrm rot="18547499" flipH="1">
              <a:off x="5072770" y="30666819"/>
              <a:ext cx="365148" cy="4471938"/>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Curved Connector 155">
              <a:extLst>
                <a:ext uri="{FF2B5EF4-FFF2-40B4-BE49-F238E27FC236}">
                  <a16:creationId xmlns:a16="http://schemas.microsoft.com/office/drawing/2014/main" id="{0B7CCB9E-2543-864D-BF14-474A539F6010}"/>
                </a:ext>
              </a:extLst>
            </p:cNvPr>
            <p:cNvCxnSpPr>
              <a:cxnSpLocks/>
            </p:cNvCxnSpPr>
            <p:nvPr/>
          </p:nvCxnSpPr>
          <p:spPr>
            <a:xfrm rot="18547499" flipH="1">
              <a:off x="5574994" y="31108996"/>
              <a:ext cx="318937" cy="4350291"/>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Curved Connector 156">
              <a:extLst>
                <a:ext uri="{FF2B5EF4-FFF2-40B4-BE49-F238E27FC236}">
                  <a16:creationId xmlns:a16="http://schemas.microsoft.com/office/drawing/2014/main" id="{CB5A97BB-2A04-774D-9834-EB5ABAD5E4EA}"/>
                </a:ext>
              </a:extLst>
            </p:cNvPr>
            <p:cNvCxnSpPr>
              <a:cxnSpLocks/>
            </p:cNvCxnSpPr>
            <p:nvPr/>
          </p:nvCxnSpPr>
          <p:spPr>
            <a:xfrm rot="18547499" flipH="1">
              <a:off x="5385164" y="31680120"/>
              <a:ext cx="343886" cy="3935628"/>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8" name="Group 157">
            <a:extLst>
              <a:ext uri="{FF2B5EF4-FFF2-40B4-BE49-F238E27FC236}">
                <a16:creationId xmlns:a16="http://schemas.microsoft.com/office/drawing/2014/main" id="{50EB4011-CA3D-6E48-B4E5-1DCD60B78DD0}"/>
              </a:ext>
            </a:extLst>
          </p:cNvPr>
          <p:cNvGrpSpPr/>
          <p:nvPr/>
        </p:nvGrpSpPr>
        <p:grpSpPr>
          <a:xfrm flipH="1">
            <a:off x="10199298" y="37826496"/>
            <a:ext cx="665552" cy="2286440"/>
            <a:chOff x="3019375" y="32720214"/>
            <a:chExt cx="4890233" cy="1099663"/>
          </a:xfrm>
        </p:grpSpPr>
        <p:cxnSp>
          <p:nvCxnSpPr>
            <p:cNvPr id="159" name="Curved Connector 158">
              <a:extLst>
                <a:ext uri="{FF2B5EF4-FFF2-40B4-BE49-F238E27FC236}">
                  <a16:creationId xmlns:a16="http://schemas.microsoft.com/office/drawing/2014/main" id="{629C2D3A-1416-0849-AD5F-2810DF6B5765}"/>
                </a:ext>
              </a:extLst>
            </p:cNvPr>
            <p:cNvCxnSpPr>
              <a:cxnSpLocks/>
            </p:cNvCxnSpPr>
            <p:nvPr/>
          </p:nvCxnSpPr>
          <p:spPr>
            <a:xfrm rot="18547499" flipH="1">
              <a:off x="5072770" y="30666819"/>
              <a:ext cx="365148" cy="4471938"/>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Curved Connector 159">
              <a:extLst>
                <a:ext uri="{FF2B5EF4-FFF2-40B4-BE49-F238E27FC236}">
                  <a16:creationId xmlns:a16="http://schemas.microsoft.com/office/drawing/2014/main" id="{7695B618-CE52-D146-AFCA-A4A67D1FA718}"/>
                </a:ext>
              </a:extLst>
            </p:cNvPr>
            <p:cNvCxnSpPr>
              <a:cxnSpLocks/>
            </p:cNvCxnSpPr>
            <p:nvPr/>
          </p:nvCxnSpPr>
          <p:spPr>
            <a:xfrm rot="18547499" flipH="1">
              <a:off x="5574994" y="31108996"/>
              <a:ext cx="318937" cy="4350291"/>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Curved Connector 160">
              <a:extLst>
                <a:ext uri="{FF2B5EF4-FFF2-40B4-BE49-F238E27FC236}">
                  <a16:creationId xmlns:a16="http://schemas.microsoft.com/office/drawing/2014/main" id="{FB4FE0F0-EF79-D64E-8770-8EF2FDF4E28D}"/>
                </a:ext>
              </a:extLst>
            </p:cNvPr>
            <p:cNvCxnSpPr>
              <a:cxnSpLocks/>
            </p:cNvCxnSpPr>
            <p:nvPr/>
          </p:nvCxnSpPr>
          <p:spPr>
            <a:xfrm rot="18547499" flipH="1">
              <a:off x="5385164" y="31680120"/>
              <a:ext cx="343886" cy="3935628"/>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62" name="TextBox 161">
            <a:extLst>
              <a:ext uri="{FF2B5EF4-FFF2-40B4-BE49-F238E27FC236}">
                <a16:creationId xmlns:a16="http://schemas.microsoft.com/office/drawing/2014/main" id="{399AAD0F-B0B6-8946-9FD4-0C14591E1680}"/>
              </a:ext>
            </a:extLst>
          </p:cNvPr>
          <p:cNvSpPr txBox="1"/>
          <p:nvPr/>
        </p:nvSpPr>
        <p:spPr>
          <a:xfrm>
            <a:off x="437512" y="41635214"/>
            <a:ext cx="12611157" cy="692497"/>
          </a:xfrm>
          <a:prstGeom prst="rect">
            <a:avLst/>
          </a:prstGeom>
          <a:noFill/>
          <a:ln>
            <a:solidFill>
              <a:schemeClr val="accent1">
                <a:shade val="50000"/>
              </a:schemeClr>
            </a:solidFill>
          </a:ln>
        </p:spPr>
        <p:txBody>
          <a:bodyPr wrap="square" tIns="91440" rtlCol="0">
            <a:spAutoFit/>
          </a:bodyPr>
          <a:lstStyle/>
          <a:p>
            <a:pPr algn="just"/>
            <a:r>
              <a:rPr lang="en-US" dirty="0"/>
              <a:t>Top: the most common interaction between electrons and other particles: the exchange of a single photon. Bottom: some of the two-photon-exchange mechanisms. These processes are very rare but may manifest in observable effects </a:t>
            </a:r>
          </a:p>
        </p:txBody>
      </p:sp>
      <p:pic>
        <p:nvPicPr>
          <p:cNvPr id="43" name="Picture 42">
            <a:extLst>
              <a:ext uri="{FF2B5EF4-FFF2-40B4-BE49-F238E27FC236}">
                <a16:creationId xmlns:a16="http://schemas.microsoft.com/office/drawing/2014/main" id="{8ACC1D6A-A54D-B74A-8A5A-CE65FF26CDFC}"/>
              </a:ext>
            </a:extLst>
          </p:cNvPr>
          <p:cNvPicPr>
            <a:picLocks noChangeAspect="1"/>
          </p:cNvPicPr>
          <p:nvPr/>
        </p:nvPicPr>
        <p:blipFill>
          <a:blip r:embed="rId27"/>
          <a:stretch>
            <a:fillRect/>
          </a:stretch>
        </p:blipFill>
        <p:spPr>
          <a:xfrm>
            <a:off x="14370050" y="26264612"/>
            <a:ext cx="14683104" cy="6206642"/>
          </a:xfrm>
          <a:prstGeom prst="rect">
            <a:avLst/>
          </a:prstGeom>
        </p:spPr>
      </p:pic>
      <p:sp>
        <p:nvSpPr>
          <p:cNvPr id="163" name="TextBox 162">
            <a:extLst>
              <a:ext uri="{FF2B5EF4-FFF2-40B4-BE49-F238E27FC236}">
                <a16:creationId xmlns:a16="http://schemas.microsoft.com/office/drawing/2014/main" id="{8E87CE2E-4F8B-B341-BE7F-2A77DDA286E0}"/>
              </a:ext>
            </a:extLst>
          </p:cNvPr>
          <p:cNvSpPr txBox="1"/>
          <p:nvPr/>
        </p:nvSpPr>
        <p:spPr>
          <a:xfrm>
            <a:off x="13950765" y="32506680"/>
            <a:ext cx="15887885" cy="2723823"/>
          </a:xfrm>
          <a:prstGeom prst="rect">
            <a:avLst/>
          </a:prstGeom>
          <a:noFill/>
          <a:ln>
            <a:solidFill>
              <a:schemeClr val="accent1">
                <a:shade val="50000"/>
              </a:schemeClr>
            </a:solidFill>
          </a:ln>
        </p:spPr>
        <p:txBody>
          <a:bodyPr wrap="square" tIns="91440" rtlCol="0">
            <a:spAutoFit/>
          </a:bodyPr>
          <a:lstStyle/>
          <a:p>
            <a:pPr algn="just"/>
            <a:r>
              <a:rPr lang="en-US" sz="2400" dirty="0"/>
              <a:t>In order to measure such a small (by more than 100 times) effect and look for the Two Photon Exchange signature, Hall-B physicists and collaborators came up with a design to produce </a:t>
            </a:r>
            <a:r>
              <a:rPr lang="en-US" sz="2400" b="1" dirty="0"/>
              <a:t>the first ever simultaneous positron and electron beam</a:t>
            </a:r>
            <a:r>
              <a:rPr lang="en-US" sz="2400" dirty="0"/>
              <a:t>: a beam made </a:t>
            </a:r>
            <a:r>
              <a:rPr lang="en-US" sz="2400" b="1" dirty="0"/>
              <a:t>of matter and antimatter.</a:t>
            </a:r>
            <a:r>
              <a:rPr lang="en-US" sz="2400" dirty="0"/>
              <a:t>  After 7 years of detailed simulation this project became a reality. The moment we saw the matter anti-matter beam was rather emotional.</a:t>
            </a:r>
          </a:p>
          <a:p>
            <a:pPr algn="just"/>
            <a:endParaRPr lang="en-US" sz="2400" dirty="0"/>
          </a:p>
          <a:p>
            <a:pPr algn="just"/>
            <a:r>
              <a:rPr lang="en-US" sz="2400" dirty="0"/>
              <a:t>The TPE signature can be quantified by measuring both electron and positron scattering and looking for differences between the two.</a:t>
            </a:r>
          </a:p>
        </p:txBody>
      </p:sp>
      <p:pic>
        <p:nvPicPr>
          <p:cNvPr id="44" name="Picture 43">
            <a:extLst>
              <a:ext uri="{FF2B5EF4-FFF2-40B4-BE49-F238E27FC236}">
                <a16:creationId xmlns:a16="http://schemas.microsoft.com/office/drawing/2014/main" id="{2FDCADE0-C37A-8C42-BA9D-356820284F5B}"/>
              </a:ext>
            </a:extLst>
          </p:cNvPr>
          <p:cNvPicPr>
            <a:picLocks noChangeAspect="1"/>
          </p:cNvPicPr>
          <p:nvPr/>
        </p:nvPicPr>
        <p:blipFill rotWithShape="1">
          <a:blip r:embed="rId28"/>
          <a:srcRect r="1737"/>
          <a:stretch/>
        </p:blipFill>
        <p:spPr>
          <a:xfrm>
            <a:off x="13976824" y="35360255"/>
            <a:ext cx="6229003" cy="5596994"/>
          </a:xfrm>
          <a:prstGeom prst="rect">
            <a:avLst/>
          </a:prstGeom>
        </p:spPr>
      </p:pic>
      <p:pic>
        <p:nvPicPr>
          <p:cNvPr id="46" name="Picture 45">
            <a:extLst>
              <a:ext uri="{FF2B5EF4-FFF2-40B4-BE49-F238E27FC236}">
                <a16:creationId xmlns:a16="http://schemas.microsoft.com/office/drawing/2014/main" id="{63C96140-1953-CC47-8E7B-218E25403462}"/>
              </a:ext>
            </a:extLst>
          </p:cNvPr>
          <p:cNvPicPr>
            <a:picLocks noChangeAspect="1"/>
          </p:cNvPicPr>
          <p:nvPr/>
        </p:nvPicPr>
        <p:blipFill>
          <a:blip r:embed="rId29"/>
          <a:stretch>
            <a:fillRect/>
          </a:stretch>
        </p:blipFill>
        <p:spPr>
          <a:xfrm>
            <a:off x="20365290" y="35154135"/>
            <a:ext cx="9767788" cy="6378722"/>
          </a:xfrm>
          <a:prstGeom prst="rect">
            <a:avLst/>
          </a:prstGeom>
        </p:spPr>
      </p:pic>
      <p:sp>
        <p:nvSpPr>
          <p:cNvPr id="167" name="TextBox 166">
            <a:extLst>
              <a:ext uri="{FF2B5EF4-FFF2-40B4-BE49-F238E27FC236}">
                <a16:creationId xmlns:a16="http://schemas.microsoft.com/office/drawing/2014/main" id="{16E9F957-6BBD-EE44-9B40-6639351F3573}"/>
              </a:ext>
            </a:extLst>
          </p:cNvPr>
          <p:cNvSpPr txBox="1"/>
          <p:nvPr/>
        </p:nvSpPr>
        <p:spPr>
          <a:xfrm>
            <a:off x="13976824" y="41398115"/>
            <a:ext cx="15861826" cy="969496"/>
          </a:xfrm>
          <a:prstGeom prst="rect">
            <a:avLst/>
          </a:prstGeom>
          <a:noFill/>
          <a:ln>
            <a:solidFill>
              <a:schemeClr val="accent1">
                <a:shade val="50000"/>
              </a:schemeClr>
            </a:solidFill>
          </a:ln>
        </p:spPr>
        <p:txBody>
          <a:bodyPr wrap="square" tIns="91440" rtlCol="0">
            <a:spAutoFit/>
          </a:bodyPr>
          <a:lstStyle/>
          <a:p>
            <a:pPr algn="just"/>
            <a:r>
              <a:rPr lang="en-US" dirty="0"/>
              <a:t>Left: the first ever successful simultaneous electron/positron beam producing events on the TPE target. Elastic cross sections from both particles have been measured with percent precision. Right: main result of the experiment: the data available is fitted to </a:t>
            </a:r>
            <a:r>
              <a:rPr lang="en-US"/>
              <a:t>a model (red line) </a:t>
            </a:r>
            <a:r>
              <a:rPr lang="en-US" dirty="0"/>
              <a:t>able to reconcile the differences in measuring the proton form factor using different techniques. We will need more data but we’re on the right track to solving the mystery.</a:t>
            </a:r>
          </a:p>
        </p:txBody>
      </p:sp>
      <p:pic>
        <p:nvPicPr>
          <p:cNvPr id="5" name="Picture 4">
            <a:extLst>
              <a:ext uri="{FF2B5EF4-FFF2-40B4-BE49-F238E27FC236}">
                <a16:creationId xmlns:a16="http://schemas.microsoft.com/office/drawing/2014/main" id="{7314D634-8D3C-594A-966A-1FA75D502B77}"/>
              </a:ext>
            </a:extLst>
          </p:cNvPr>
          <p:cNvPicPr>
            <a:picLocks noChangeAspect="1"/>
          </p:cNvPicPr>
          <p:nvPr/>
        </p:nvPicPr>
        <p:blipFill>
          <a:blip r:embed="rId30"/>
          <a:stretch>
            <a:fillRect/>
          </a:stretch>
        </p:blipFill>
        <p:spPr>
          <a:xfrm>
            <a:off x="26079813" y="312370"/>
            <a:ext cx="3392625" cy="339262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1765</TotalTime>
  <Words>663</Words>
  <Application>Microsoft Macintosh PowerPoint</Application>
  <PresentationFormat>Custom</PresentationFormat>
  <Paragraphs>43</Paragraphs>
  <Slides>1</Slides>
  <Notes>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1</vt:i4>
      </vt:variant>
    </vt:vector>
  </HeadingPairs>
  <TitlesOfParts>
    <vt:vector size="9" baseType="lpstr">
      <vt:lpstr>宋体</vt:lpstr>
      <vt:lpstr>Arial</vt:lpstr>
      <vt:lpstr>Arial Black</vt:lpstr>
      <vt:lpstr>Avenir Roman</vt:lpstr>
      <vt:lpstr>Calibri</vt:lpstr>
      <vt:lpstr>Office Theme</vt:lpstr>
      <vt:lpstr>Image</vt:lpstr>
      <vt:lpstr>Equation</vt:lpstr>
      <vt:lpstr>PowerPoint Presentation</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Maurizio Ungaro</cp:lastModifiedBy>
  <cp:revision>206</cp:revision>
  <cp:lastPrinted>2018-04-25T20:58:51Z</cp:lastPrinted>
  <dcterms:created xsi:type="dcterms:W3CDTF">2006-08-16T00:00:00Z</dcterms:created>
  <dcterms:modified xsi:type="dcterms:W3CDTF">2018-05-17T14:16:29Z</dcterms:modified>
</cp:coreProperties>
</file>